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Lst>
  <p:notesMasterIdLst>
    <p:notesMasterId r:id="rId39"/>
  </p:notesMasterIdLst>
  <p:handoutMasterIdLst>
    <p:handoutMasterId r:id="rId40"/>
  </p:handoutMasterIdLst>
  <p:sldIdLst>
    <p:sldId id="259" r:id="rId2"/>
    <p:sldId id="370" r:id="rId3"/>
    <p:sldId id="260" r:id="rId4"/>
    <p:sldId id="392" r:id="rId5"/>
    <p:sldId id="431" r:id="rId6"/>
    <p:sldId id="348" r:id="rId7"/>
    <p:sldId id="349" r:id="rId8"/>
    <p:sldId id="448" r:id="rId9"/>
    <p:sldId id="270" r:id="rId10"/>
    <p:sldId id="350" r:id="rId11"/>
    <p:sldId id="449" r:id="rId12"/>
    <p:sldId id="282" r:id="rId13"/>
    <p:sldId id="314" r:id="rId14"/>
    <p:sldId id="358" r:id="rId15"/>
    <p:sldId id="439" r:id="rId16"/>
    <p:sldId id="359" r:id="rId17"/>
    <p:sldId id="422" r:id="rId18"/>
    <p:sldId id="423" r:id="rId19"/>
    <p:sldId id="424" r:id="rId20"/>
    <p:sldId id="400" r:id="rId21"/>
    <p:sldId id="425" r:id="rId22"/>
    <p:sldId id="426" r:id="rId23"/>
    <p:sldId id="427" r:id="rId24"/>
    <p:sldId id="432" r:id="rId25"/>
    <p:sldId id="428" r:id="rId26"/>
    <p:sldId id="433" r:id="rId27"/>
    <p:sldId id="453" r:id="rId28"/>
    <p:sldId id="454" r:id="rId29"/>
    <p:sldId id="455" r:id="rId30"/>
    <p:sldId id="456" r:id="rId31"/>
    <p:sldId id="457" r:id="rId32"/>
    <p:sldId id="458" r:id="rId33"/>
    <p:sldId id="429" r:id="rId34"/>
    <p:sldId id="430" r:id="rId35"/>
    <p:sldId id="434" r:id="rId36"/>
    <p:sldId id="450" r:id="rId37"/>
    <p:sldId id="451" r:id="rId38"/>
  </p:sldIdLst>
  <p:sldSz cx="9144000" cy="6858000" type="screen4x3"/>
  <p:notesSz cx="6934200" cy="92329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A83"/>
    <a:srgbClr val="F8F7D0"/>
    <a:srgbClr val="EAEAEA"/>
    <a:srgbClr val="BBEEF3"/>
    <a:srgbClr val="E1F0FF"/>
    <a:srgbClr val="FFC671"/>
    <a:srgbClr val="68BAC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873" autoAdjust="0"/>
    <p:restoredTop sz="93189" autoAdjust="0"/>
  </p:normalViewPr>
  <p:slideViewPr>
    <p:cSldViewPr snapToGrid="0">
      <p:cViewPr varScale="1">
        <p:scale>
          <a:sx n="74" d="100"/>
          <a:sy n="74" d="100"/>
        </p:scale>
        <p:origin x="-1152" y="-84"/>
      </p:cViewPr>
      <p:guideLst>
        <p:guide orient="horz" pos="2160"/>
        <p:guide pos="2880"/>
      </p:guideLst>
    </p:cSldViewPr>
  </p:slideViewPr>
  <p:outlineViewPr>
    <p:cViewPr>
      <p:scale>
        <a:sx n="25" d="100"/>
        <a:sy n="25" d="100"/>
      </p:scale>
      <p:origin x="0" y="8340"/>
    </p:cViewPr>
  </p:outlineViewPr>
  <p:notesTextViewPr>
    <p:cViewPr>
      <p:scale>
        <a:sx n="100" d="100"/>
        <a:sy n="100" d="100"/>
      </p:scale>
      <p:origin x="0" y="0"/>
    </p:cViewPr>
  </p:notesTextViewPr>
  <p:sorterViewPr>
    <p:cViewPr>
      <p:scale>
        <a:sx n="66" d="100"/>
        <a:sy n="66" d="100"/>
      </p:scale>
      <p:origin x="0" y="2076"/>
    </p:cViewPr>
  </p:sorterViewPr>
  <p:notesViewPr>
    <p:cSldViewPr snapToGrid="0">
      <p:cViewPr varScale="1">
        <p:scale>
          <a:sx n="69" d="100"/>
          <a:sy n="69" d="100"/>
        </p:scale>
        <p:origin x="-2772" y="-114"/>
      </p:cViewPr>
      <p:guideLst>
        <p:guide orient="horz" pos="2908"/>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E4E141-73C7-4514-B0BD-B5D0016D60B9}" type="doc">
      <dgm:prSet loTypeId="urn:microsoft.com/office/officeart/2005/8/layout/pyramid3" loCatId="pyramid" qsTypeId="urn:microsoft.com/office/officeart/2005/8/quickstyle/simple3" qsCatId="simple" csTypeId="urn:microsoft.com/office/officeart/2005/8/colors/colorful2" csCatId="colorful" phldr="1"/>
      <dgm:spPr/>
    </dgm:pt>
    <dgm:pt modelId="{16F6EC53-F23F-4F90-ADAF-2EDB9CBDD335}">
      <dgm:prSet phldrT="[Text]"/>
      <dgm:spPr/>
      <dgm:t>
        <a:bodyPr/>
        <a:lstStyle/>
        <a:p>
          <a:r>
            <a:rPr lang="en-US" b="1" dirty="0" smtClean="0">
              <a:effectLst>
                <a:outerShdw blurRad="50800" dist="38100" dir="2700000" algn="tl" rotWithShape="0">
                  <a:prstClr val="black">
                    <a:alpha val="40000"/>
                  </a:prstClr>
                </a:outerShdw>
              </a:effectLst>
            </a:rPr>
            <a:t>1,726,892</a:t>
          </a:r>
          <a:endParaRPr lang="en-US" dirty="0" smtClean="0">
            <a:effectLst>
              <a:outerShdw blurRad="50800" dist="38100" dir="2700000" algn="tl" rotWithShape="0">
                <a:prstClr val="black">
                  <a:alpha val="40000"/>
                </a:prstClr>
              </a:outerShdw>
            </a:effectLst>
          </a:endParaRPr>
        </a:p>
        <a:p>
          <a:r>
            <a:rPr lang="en-US" dirty="0" smtClean="0">
              <a:effectLst>
                <a:outerShdw blurRad="50800" dist="38100" dir="2700000" algn="tl" rotWithShape="0">
                  <a:prstClr val="black">
                    <a:alpha val="40000"/>
                  </a:prstClr>
                </a:outerShdw>
              </a:effectLst>
            </a:rPr>
            <a:t>Tarrant County Pop. in 2009</a:t>
          </a:r>
          <a:endParaRPr lang="en-US" dirty="0">
            <a:effectLst>
              <a:outerShdw blurRad="50800" dist="38100" dir="2700000" algn="tl" rotWithShape="0">
                <a:prstClr val="black">
                  <a:alpha val="40000"/>
                </a:prstClr>
              </a:outerShdw>
            </a:effectLst>
          </a:endParaRPr>
        </a:p>
      </dgm:t>
    </dgm:pt>
    <dgm:pt modelId="{0ECEC3C5-74F2-4DD8-AF82-FA444F7400B7}" type="parTrans" cxnId="{E298F6E7-81B0-479E-8333-54A30D554120}">
      <dgm:prSet/>
      <dgm:spPr/>
      <dgm:t>
        <a:bodyPr/>
        <a:lstStyle/>
        <a:p>
          <a:endParaRPr lang="en-US"/>
        </a:p>
      </dgm:t>
    </dgm:pt>
    <dgm:pt modelId="{E737B6B5-9C64-441D-B7B2-6F9D47E00E1B}" type="sibTrans" cxnId="{E298F6E7-81B0-479E-8333-54A30D554120}">
      <dgm:prSet/>
      <dgm:spPr/>
      <dgm:t>
        <a:bodyPr/>
        <a:lstStyle/>
        <a:p>
          <a:endParaRPr lang="en-US"/>
        </a:p>
      </dgm:t>
    </dgm:pt>
    <dgm:pt modelId="{86F1B6CB-3DF1-4813-AAF9-170EF3038409}">
      <dgm:prSet phldrT="[Text]"/>
      <dgm:spPr/>
      <dgm:t>
        <a:bodyPr/>
        <a:lstStyle/>
        <a:p>
          <a:r>
            <a:rPr lang="en-US" b="1" dirty="0" smtClean="0">
              <a:effectLst>
                <a:outerShdw blurRad="50800" dist="38100" dir="2700000" algn="tl" rotWithShape="0">
                  <a:prstClr val="black">
                    <a:alpha val="40000"/>
                  </a:prstClr>
                </a:outerShdw>
              </a:effectLst>
            </a:rPr>
            <a:t>694,769 </a:t>
          </a:r>
        </a:p>
        <a:p>
          <a:r>
            <a:rPr lang="en-US" dirty="0" smtClean="0">
              <a:effectLst>
                <a:outerShdw blurRad="50800" dist="38100" dir="2700000" algn="tl" rotWithShape="0">
                  <a:prstClr val="black">
                    <a:alpha val="40000"/>
                  </a:prstClr>
                </a:outerShdw>
              </a:effectLst>
            </a:rPr>
            <a:t>Pop. &lt; 250% FPL</a:t>
          </a:r>
          <a:endParaRPr lang="en-US" dirty="0">
            <a:effectLst>
              <a:outerShdw blurRad="50800" dist="38100" dir="2700000" algn="tl" rotWithShape="0">
                <a:prstClr val="black">
                  <a:alpha val="40000"/>
                </a:prstClr>
              </a:outerShdw>
            </a:effectLst>
          </a:endParaRPr>
        </a:p>
      </dgm:t>
    </dgm:pt>
    <dgm:pt modelId="{8E865842-4BD5-4D95-8DBD-4E3846FB7AB3}" type="parTrans" cxnId="{A062B105-8E7A-4415-9F86-3C65FBC11231}">
      <dgm:prSet/>
      <dgm:spPr/>
      <dgm:t>
        <a:bodyPr/>
        <a:lstStyle/>
        <a:p>
          <a:endParaRPr lang="en-US"/>
        </a:p>
      </dgm:t>
    </dgm:pt>
    <dgm:pt modelId="{719D8D80-5E48-4523-80E0-5C1F870119BF}" type="sibTrans" cxnId="{A062B105-8E7A-4415-9F86-3C65FBC11231}">
      <dgm:prSet/>
      <dgm:spPr/>
      <dgm:t>
        <a:bodyPr/>
        <a:lstStyle/>
        <a:p>
          <a:endParaRPr lang="en-US"/>
        </a:p>
      </dgm:t>
    </dgm:pt>
    <dgm:pt modelId="{B2430498-2D36-418D-8A36-AF9BDCC72F88}">
      <dgm:prSet phldrT="[Text]"/>
      <dgm:spPr/>
      <dgm:t>
        <a:bodyPr/>
        <a:lstStyle/>
        <a:p>
          <a:r>
            <a:rPr lang="en-US" b="1" dirty="0" smtClean="0">
              <a:effectLst>
                <a:outerShdw blurRad="50800" dist="38100" dir="2700000" algn="tl" rotWithShape="0">
                  <a:prstClr val="black">
                    <a:alpha val="40000"/>
                  </a:prstClr>
                </a:outerShdw>
              </a:effectLst>
            </a:rPr>
            <a:t>633,220 </a:t>
          </a:r>
        </a:p>
        <a:p>
          <a:r>
            <a:rPr lang="en-US" dirty="0" smtClean="0">
              <a:effectLst>
                <a:outerShdw blurRad="50800" dist="38100" dir="2700000" algn="tl" rotWithShape="0">
                  <a:prstClr val="black">
                    <a:alpha val="40000"/>
                  </a:prstClr>
                </a:outerShdw>
              </a:effectLst>
            </a:rPr>
            <a:t>Pop. Under 65 &amp; &lt; 250% FPL</a:t>
          </a:r>
          <a:endParaRPr lang="en-US" dirty="0">
            <a:effectLst>
              <a:outerShdw blurRad="50800" dist="38100" dir="2700000" algn="tl" rotWithShape="0">
                <a:prstClr val="black">
                  <a:alpha val="40000"/>
                </a:prstClr>
              </a:outerShdw>
            </a:effectLst>
          </a:endParaRPr>
        </a:p>
      </dgm:t>
    </dgm:pt>
    <dgm:pt modelId="{2E6D2321-DE42-4241-B3EB-39C6F29B4D23}" type="parTrans" cxnId="{4179457A-29EA-4B72-8995-DDEDB5559A8B}">
      <dgm:prSet/>
      <dgm:spPr/>
      <dgm:t>
        <a:bodyPr/>
        <a:lstStyle/>
        <a:p>
          <a:endParaRPr lang="en-US"/>
        </a:p>
      </dgm:t>
    </dgm:pt>
    <dgm:pt modelId="{4F01D838-B0F5-4C3C-947A-32638089D74C}" type="sibTrans" cxnId="{4179457A-29EA-4B72-8995-DDEDB5559A8B}">
      <dgm:prSet/>
      <dgm:spPr/>
      <dgm:t>
        <a:bodyPr/>
        <a:lstStyle/>
        <a:p>
          <a:endParaRPr lang="en-US"/>
        </a:p>
      </dgm:t>
    </dgm:pt>
    <dgm:pt modelId="{E1DBD6E9-2ED3-4B70-810D-65AF76DE91FC}">
      <dgm:prSet phldrT="[Text]"/>
      <dgm:spPr/>
      <dgm:t>
        <a:bodyPr/>
        <a:lstStyle/>
        <a:p>
          <a:r>
            <a:rPr lang="en-US" b="1" dirty="0" smtClean="0">
              <a:effectLst>
                <a:outerShdw blurRad="50800" dist="38100" dir="2700000" algn="tl" rotWithShape="0">
                  <a:prstClr val="black">
                    <a:alpha val="40000"/>
                  </a:prstClr>
                </a:outerShdw>
              </a:effectLst>
            </a:rPr>
            <a:t>317,700 </a:t>
          </a:r>
        </a:p>
        <a:p>
          <a:r>
            <a:rPr lang="en-US" dirty="0" smtClean="0">
              <a:effectLst>
                <a:outerShdw blurRad="50800" dist="38100" dir="2700000" algn="tl" rotWithShape="0">
                  <a:prstClr val="black">
                    <a:alpha val="40000"/>
                  </a:prstClr>
                </a:outerShdw>
              </a:effectLst>
            </a:rPr>
            <a:t>Pop. Under 65, &lt; 250% FPL and Uninsured</a:t>
          </a:r>
          <a:endParaRPr lang="en-US" dirty="0">
            <a:effectLst>
              <a:outerShdw blurRad="50800" dist="38100" dir="2700000" algn="tl" rotWithShape="0">
                <a:prstClr val="black">
                  <a:alpha val="40000"/>
                </a:prstClr>
              </a:outerShdw>
            </a:effectLst>
          </a:endParaRPr>
        </a:p>
      </dgm:t>
    </dgm:pt>
    <dgm:pt modelId="{50954FC7-21A0-4216-A80D-273A130504CF}" type="parTrans" cxnId="{F8F967A8-0B0B-46C1-9980-96EDCBB268F6}">
      <dgm:prSet/>
      <dgm:spPr/>
      <dgm:t>
        <a:bodyPr/>
        <a:lstStyle/>
        <a:p>
          <a:endParaRPr lang="en-US"/>
        </a:p>
      </dgm:t>
    </dgm:pt>
    <dgm:pt modelId="{296B7F87-1BBD-44F3-B563-6D59F8A71769}" type="sibTrans" cxnId="{F8F967A8-0B0B-46C1-9980-96EDCBB268F6}">
      <dgm:prSet/>
      <dgm:spPr/>
      <dgm:t>
        <a:bodyPr/>
        <a:lstStyle/>
        <a:p>
          <a:endParaRPr lang="en-US"/>
        </a:p>
      </dgm:t>
    </dgm:pt>
    <dgm:pt modelId="{E7EE3052-D279-4280-950F-A89AFECC17F3}">
      <dgm:prSet phldrT="[Text]"/>
      <dgm:spPr/>
      <dgm:t>
        <a:bodyPr/>
        <a:lstStyle/>
        <a:p>
          <a:r>
            <a:rPr lang="en-US" dirty="0" smtClean="0">
              <a:effectLst>
                <a:outerShdw blurRad="50800" dist="38100" dir="2700000" algn="tl" rotWithShape="0">
                  <a:prstClr val="black">
                    <a:alpha val="40000"/>
                  </a:prstClr>
                </a:outerShdw>
              </a:effectLst>
            </a:rPr>
            <a:t>This is the entire population of Tarrant County (including the undocumented).</a:t>
          </a:r>
          <a:endParaRPr lang="en-US" dirty="0">
            <a:effectLst>
              <a:outerShdw blurRad="50800" dist="38100" dir="2700000" algn="tl" rotWithShape="0">
                <a:prstClr val="black">
                  <a:alpha val="40000"/>
                </a:prstClr>
              </a:outerShdw>
            </a:effectLst>
          </a:endParaRPr>
        </a:p>
      </dgm:t>
    </dgm:pt>
    <dgm:pt modelId="{F4D39C6D-4AF1-4A7E-8816-BBC68D94F171}" type="parTrans" cxnId="{AA1FA732-F5A6-49FA-AC79-8C11DA009283}">
      <dgm:prSet/>
      <dgm:spPr/>
      <dgm:t>
        <a:bodyPr/>
        <a:lstStyle/>
        <a:p>
          <a:endParaRPr lang="en-US"/>
        </a:p>
      </dgm:t>
    </dgm:pt>
    <dgm:pt modelId="{FF7B8180-4915-406C-A3B4-848A9969AD84}" type="sibTrans" cxnId="{AA1FA732-F5A6-49FA-AC79-8C11DA009283}">
      <dgm:prSet/>
      <dgm:spPr/>
      <dgm:t>
        <a:bodyPr/>
        <a:lstStyle/>
        <a:p>
          <a:endParaRPr lang="en-US"/>
        </a:p>
      </dgm:t>
    </dgm:pt>
    <dgm:pt modelId="{085BF9EB-DB03-487B-8D53-378C03B41827}">
      <dgm:prSet phldrT="[Text]"/>
      <dgm:spPr/>
      <dgm:t>
        <a:bodyPr/>
        <a:lstStyle/>
        <a:p>
          <a:r>
            <a:rPr lang="en-US" dirty="0" smtClean="0">
              <a:effectLst>
                <a:outerShdw blurRad="50800" dist="38100" dir="2700000" algn="tl" rotWithShape="0">
                  <a:prstClr val="black">
                    <a:alpha val="40000"/>
                  </a:prstClr>
                </a:outerShdw>
              </a:effectLst>
            </a:rPr>
            <a:t>Using income by household from Claritas, determined the # of HH &amp; people &lt; 250% FPL by using poverty guidelines provided by JPS. – Calculations performed at zip level.</a:t>
          </a:r>
          <a:endParaRPr lang="en-US" dirty="0">
            <a:effectLst>
              <a:outerShdw blurRad="50800" dist="38100" dir="2700000" algn="tl" rotWithShape="0">
                <a:prstClr val="black">
                  <a:alpha val="40000"/>
                </a:prstClr>
              </a:outerShdw>
            </a:effectLst>
          </a:endParaRPr>
        </a:p>
      </dgm:t>
    </dgm:pt>
    <dgm:pt modelId="{A8C5DD69-52D0-406C-A87A-9EAEA7BC7A06}" type="parTrans" cxnId="{4F56FC32-49E5-4F80-A64C-13C6BE7D5EF1}">
      <dgm:prSet/>
      <dgm:spPr/>
      <dgm:t>
        <a:bodyPr/>
        <a:lstStyle/>
        <a:p>
          <a:endParaRPr lang="en-US"/>
        </a:p>
      </dgm:t>
    </dgm:pt>
    <dgm:pt modelId="{A42D366D-B384-4E94-8B68-DF9AAAD089A3}" type="sibTrans" cxnId="{4F56FC32-49E5-4F80-A64C-13C6BE7D5EF1}">
      <dgm:prSet/>
      <dgm:spPr/>
      <dgm:t>
        <a:bodyPr/>
        <a:lstStyle/>
        <a:p>
          <a:endParaRPr lang="en-US"/>
        </a:p>
      </dgm:t>
    </dgm:pt>
    <dgm:pt modelId="{01033DA1-F3F7-4446-B1E0-41E9D1F40847}">
      <dgm:prSet phldrT="[Text]"/>
      <dgm:spPr/>
      <dgm:t>
        <a:bodyPr/>
        <a:lstStyle/>
        <a:p>
          <a:r>
            <a:rPr lang="en-US" dirty="0" smtClean="0">
              <a:effectLst>
                <a:outerShdw blurRad="50800" dist="38100" dir="2700000" algn="tl" rotWithShape="0">
                  <a:prstClr val="black">
                    <a:alpha val="40000"/>
                  </a:prstClr>
                </a:outerShdw>
              </a:effectLst>
            </a:rPr>
            <a:t>Assuming &lt; 250% FPL population is distributed according to overall age distribution (9% is 65+), calculated the &lt;250% FPL pop under the age of 65. – Calculations performed at zip level.</a:t>
          </a:r>
          <a:endParaRPr lang="en-US" dirty="0">
            <a:effectLst>
              <a:outerShdw blurRad="50800" dist="38100" dir="2700000" algn="tl" rotWithShape="0">
                <a:prstClr val="black">
                  <a:alpha val="40000"/>
                </a:prstClr>
              </a:outerShdw>
            </a:effectLst>
          </a:endParaRPr>
        </a:p>
      </dgm:t>
    </dgm:pt>
    <dgm:pt modelId="{BA93FACE-770F-46E6-99B2-CED8EB447E05}" type="parTrans" cxnId="{EEBAFAF9-15FB-47B5-8224-07B8D8DE8AEE}">
      <dgm:prSet/>
      <dgm:spPr/>
      <dgm:t>
        <a:bodyPr/>
        <a:lstStyle/>
        <a:p>
          <a:endParaRPr lang="en-US"/>
        </a:p>
      </dgm:t>
    </dgm:pt>
    <dgm:pt modelId="{02A5A1A4-CAA1-4366-A166-94634B4C2ADB}" type="sibTrans" cxnId="{EEBAFAF9-15FB-47B5-8224-07B8D8DE8AEE}">
      <dgm:prSet/>
      <dgm:spPr/>
      <dgm:t>
        <a:bodyPr/>
        <a:lstStyle/>
        <a:p>
          <a:endParaRPr lang="en-US"/>
        </a:p>
      </dgm:t>
    </dgm:pt>
    <dgm:pt modelId="{F2195A06-73AA-49D5-BC9C-65C1AB5307C8}">
      <dgm:prSet phldrT="[Text]"/>
      <dgm:spPr/>
      <dgm:t>
        <a:bodyPr/>
        <a:lstStyle/>
        <a:p>
          <a:r>
            <a:rPr lang="en-US" dirty="0" smtClean="0">
              <a:effectLst>
                <a:outerShdw blurRad="50800" dist="38100" dir="2700000" algn="tl" rotWithShape="0">
                  <a:prstClr val="black">
                    <a:alpha val="40000"/>
                  </a:prstClr>
                </a:outerShdw>
              </a:effectLst>
            </a:rPr>
            <a:t>According to SAHIE (Small Health Area Insurance Estimates) 50.5% of the Tarrant Co. pop that is less than 200% FPL is also uninsured. The pop under 65 &amp; &lt; 250% FPL was multiplied by 50.5% to calculate the study population.</a:t>
          </a:r>
          <a:endParaRPr lang="en-US" dirty="0">
            <a:effectLst>
              <a:outerShdw blurRad="50800" dist="38100" dir="2700000" algn="tl" rotWithShape="0">
                <a:prstClr val="black">
                  <a:alpha val="40000"/>
                </a:prstClr>
              </a:outerShdw>
            </a:effectLst>
          </a:endParaRPr>
        </a:p>
      </dgm:t>
    </dgm:pt>
    <dgm:pt modelId="{DB891799-154D-4DEC-BC25-F3AC1A81FC3B}" type="parTrans" cxnId="{7E12251C-1D52-4D4B-A3ED-0543291110AC}">
      <dgm:prSet/>
      <dgm:spPr/>
      <dgm:t>
        <a:bodyPr/>
        <a:lstStyle/>
        <a:p>
          <a:endParaRPr lang="en-US"/>
        </a:p>
      </dgm:t>
    </dgm:pt>
    <dgm:pt modelId="{6C1CAD6C-B99F-4CE5-8E61-BF0121D39A62}" type="sibTrans" cxnId="{7E12251C-1D52-4D4B-A3ED-0543291110AC}">
      <dgm:prSet/>
      <dgm:spPr/>
      <dgm:t>
        <a:bodyPr/>
        <a:lstStyle/>
        <a:p>
          <a:endParaRPr lang="en-US"/>
        </a:p>
      </dgm:t>
    </dgm:pt>
    <dgm:pt modelId="{19754FE7-A6B0-4E8A-97E6-4F9D20850B87}" type="pres">
      <dgm:prSet presAssocID="{7EE4E141-73C7-4514-B0BD-B5D0016D60B9}" presName="Name0" presStyleCnt="0">
        <dgm:presLayoutVars>
          <dgm:dir/>
          <dgm:animLvl val="lvl"/>
          <dgm:resizeHandles val="exact"/>
        </dgm:presLayoutVars>
      </dgm:prSet>
      <dgm:spPr/>
    </dgm:pt>
    <dgm:pt modelId="{ACD1F8B2-CCBD-43D2-8BE8-AEF73597F15E}" type="pres">
      <dgm:prSet presAssocID="{16F6EC53-F23F-4F90-ADAF-2EDB9CBDD335}" presName="Name8" presStyleCnt="0"/>
      <dgm:spPr/>
    </dgm:pt>
    <dgm:pt modelId="{8AAE55C4-2897-4A4C-A7FD-0786BF916652}" type="pres">
      <dgm:prSet presAssocID="{16F6EC53-F23F-4F90-ADAF-2EDB9CBDD335}" presName="acctBkgd" presStyleLbl="alignAcc1" presStyleIdx="0" presStyleCnt="4"/>
      <dgm:spPr/>
      <dgm:t>
        <a:bodyPr/>
        <a:lstStyle/>
        <a:p>
          <a:endParaRPr lang="en-US"/>
        </a:p>
      </dgm:t>
    </dgm:pt>
    <dgm:pt modelId="{7BD7D1F5-1AB7-4B1E-B13C-6C3DBE451D00}" type="pres">
      <dgm:prSet presAssocID="{16F6EC53-F23F-4F90-ADAF-2EDB9CBDD335}" presName="acctTx" presStyleLbl="alignAcc1" presStyleIdx="0" presStyleCnt="4">
        <dgm:presLayoutVars>
          <dgm:bulletEnabled val="1"/>
        </dgm:presLayoutVars>
      </dgm:prSet>
      <dgm:spPr/>
      <dgm:t>
        <a:bodyPr/>
        <a:lstStyle/>
        <a:p>
          <a:endParaRPr lang="en-US"/>
        </a:p>
      </dgm:t>
    </dgm:pt>
    <dgm:pt modelId="{AD61B37A-E72D-48E3-9274-1C4A9718DC33}" type="pres">
      <dgm:prSet presAssocID="{16F6EC53-F23F-4F90-ADAF-2EDB9CBDD335}" presName="level" presStyleLbl="node1" presStyleIdx="0" presStyleCnt="4">
        <dgm:presLayoutVars>
          <dgm:chMax val="1"/>
          <dgm:bulletEnabled val="1"/>
        </dgm:presLayoutVars>
      </dgm:prSet>
      <dgm:spPr/>
      <dgm:t>
        <a:bodyPr/>
        <a:lstStyle/>
        <a:p>
          <a:endParaRPr lang="en-US"/>
        </a:p>
      </dgm:t>
    </dgm:pt>
    <dgm:pt modelId="{85B3C138-5990-4B33-B5BB-129A81DFB189}" type="pres">
      <dgm:prSet presAssocID="{16F6EC53-F23F-4F90-ADAF-2EDB9CBDD335}" presName="levelTx" presStyleLbl="revTx" presStyleIdx="0" presStyleCnt="0">
        <dgm:presLayoutVars>
          <dgm:chMax val="1"/>
          <dgm:bulletEnabled val="1"/>
        </dgm:presLayoutVars>
      </dgm:prSet>
      <dgm:spPr/>
      <dgm:t>
        <a:bodyPr/>
        <a:lstStyle/>
        <a:p>
          <a:endParaRPr lang="en-US"/>
        </a:p>
      </dgm:t>
    </dgm:pt>
    <dgm:pt modelId="{FFA4E7A7-A120-4059-860C-D297370F626F}" type="pres">
      <dgm:prSet presAssocID="{86F1B6CB-3DF1-4813-AAF9-170EF3038409}" presName="Name8" presStyleCnt="0"/>
      <dgm:spPr/>
    </dgm:pt>
    <dgm:pt modelId="{F70558E3-80AB-4C7B-AD2A-CBC6CEB7663F}" type="pres">
      <dgm:prSet presAssocID="{86F1B6CB-3DF1-4813-AAF9-170EF3038409}" presName="acctBkgd" presStyleLbl="alignAcc1" presStyleIdx="1" presStyleCnt="4"/>
      <dgm:spPr/>
      <dgm:t>
        <a:bodyPr/>
        <a:lstStyle/>
        <a:p>
          <a:endParaRPr lang="en-US"/>
        </a:p>
      </dgm:t>
    </dgm:pt>
    <dgm:pt modelId="{71425083-1F71-4FAF-B378-94740FABE707}" type="pres">
      <dgm:prSet presAssocID="{86F1B6CB-3DF1-4813-AAF9-170EF3038409}" presName="acctTx" presStyleLbl="alignAcc1" presStyleIdx="1" presStyleCnt="4">
        <dgm:presLayoutVars>
          <dgm:bulletEnabled val="1"/>
        </dgm:presLayoutVars>
      </dgm:prSet>
      <dgm:spPr/>
      <dgm:t>
        <a:bodyPr/>
        <a:lstStyle/>
        <a:p>
          <a:endParaRPr lang="en-US"/>
        </a:p>
      </dgm:t>
    </dgm:pt>
    <dgm:pt modelId="{D26B3452-5D5E-4AEC-B624-58D30E44BC64}" type="pres">
      <dgm:prSet presAssocID="{86F1B6CB-3DF1-4813-AAF9-170EF3038409}" presName="level" presStyleLbl="node1" presStyleIdx="1" presStyleCnt="4">
        <dgm:presLayoutVars>
          <dgm:chMax val="1"/>
          <dgm:bulletEnabled val="1"/>
        </dgm:presLayoutVars>
      </dgm:prSet>
      <dgm:spPr/>
      <dgm:t>
        <a:bodyPr/>
        <a:lstStyle/>
        <a:p>
          <a:endParaRPr lang="en-US"/>
        </a:p>
      </dgm:t>
    </dgm:pt>
    <dgm:pt modelId="{9A6BBE94-4B42-4B80-B92D-BCDD0264AC88}" type="pres">
      <dgm:prSet presAssocID="{86F1B6CB-3DF1-4813-AAF9-170EF3038409}" presName="levelTx" presStyleLbl="revTx" presStyleIdx="0" presStyleCnt="0">
        <dgm:presLayoutVars>
          <dgm:chMax val="1"/>
          <dgm:bulletEnabled val="1"/>
        </dgm:presLayoutVars>
      </dgm:prSet>
      <dgm:spPr/>
      <dgm:t>
        <a:bodyPr/>
        <a:lstStyle/>
        <a:p>
          <a:endParaRPr lang="en-US"/>
        </a:p>
      </dgm:t>
    </dgm:pt>
    <dgm:pt modelId="{5DACAC10-E331-425C-BB57-C925224C791A}" type="pres">
      <dgm:prSet presAssocID="{B2430498-2D36-418D-8A36-AF9BDCC72F88}" presName="Name8" presStyleCnt="0"/>
      <dgm:spPr/>
    </dgm:pt>
    <dgm:pt modelId="{188E43D8-FA10-42F5-83B7-73560052F564}" type="pres">
      <dgm:prSet presAssocID="{B2430498-2D36-418D-8A36-AF9BDCC72F88}" presName="acctBkgd" presStyleLbl="alignAcc1" presStyleIdx="2" presStyleCnt="4"/>
      <dgm:spPr/>
      <dgm:t>
        <a:bodyPr/>
        <a:lstStyle/>
        <a:p>
          <a:endParaRPr lang="en-US"/>
        </a:p>
      </dgm:t>
    </dgm:pt>
    <dgm:pt modelId="{7FC345E2-997C-41AE-B20C-E79FC17BB100}" type="pres">
      <dgm:prSet presAssocID="{B2430498-2D36-418D-8A36-AF9BDCC72F88}" presName="acctTx" presStyleLbl="alignAcc1" presStyleIdx="2" presStyleCnt="4">
        <dgm:presLayoutVars>
          <dgm:bulletEnabled val="1"/>
        </dgm:presLayoutVars>
      </dgm:prSet>
      <dgm:spPr/>
      <dgm:t>
        <a:bodyPr/>
        <a:lstStyle/>
        <a:p>
          <a:endParaRPr lang="en-US"/>
        </a:p>
      </dgm:t>
    </dgm:pt>
    <dgm:pt modelId="{25546E3B-AED0-43FE-9037-46B637F43055}" type="pres">
      <dgm:prSet presAssocID="{B2430498-2D36-418D-8A36-AF9BDCC72F88}" presName="level" presStyleLbl="node1" presStyleIdx="2" presStyleCnt="4">
        <dgm:presLayoutVars>
          <dgm:chMax val="1"/>
          <dgm:bulletEnabled val="1"/>
        </dgm:presLayoutVars>
      </dgm:prSet>
      <dgm:spPr/>
      <dgm:t>
        <a:bodyPr/>
        <a:lstStyle/>
        <a:p>
          <a:endParaRPr lang="en-US"/>
        </a:p>
      </dgm:t>
    </dgm:pt>
    <dgm:pt modelId="{F2C3AC5A-0437-4571-AD08-DCB73F48A0B3}" type="pres">
      <dgm:prSet presAssocID="{B2430498-2D36-418D-8A36-AF9BDCC72F88}" presName="levelTx" presStyleLbl="revTx" presStyleIdx="0" presStyleCnt="0">
        <dgm:presLayoutVars>
          <dgm:chMax val="1"/>
          <dgm:bulletEnabled val="1"/>
        </dgm:presLayoutVars>
      </dgm:prSet>
      <dgm:spPr/>
      <dgm:t>
        <a:bodyPr/>
        <a:lstStyle/>
        <a:p>
          <a:endParaRPr lang="en-US"/>
        </a:p>
      </dgm:t>
    </dgm:pt>
    <dgm:pt modelId="{97A97194-7237-4C5A-B107-45579F5EB771}" type="pres">
      <dgm:prSet presAssocID="{E1DBD6E9-2ED3-4B70-810D-65AF76DE91FC}" presName="Name8" presStyleCnt="0"/>
      <dgm:spPr/>
    </dgm:pt>
    <dgm:pt modelId="{33BE8F3B-6389-4C60-BA9A-BEAE3E45F0DB}" type="pres">
      <dgm:prSet presAssocID="{E1DBD6E9-2ED3-4B70-810D-65AF76DE91FC}" presName="acctBkgd" presStyleLbl="alignAcc1" presStyleIdx="3" presStyleCnt="4"/>
      <dgm:spPr/>
      <dgm:t>
        <a:bodyPr/>
        <a:lstStyle/>
        <a:p>
          <a:endParaRPr lang="en-US"/>
        </a:p>
      </dgm:t>
    </dgm:pt>
    <dgm:pt modelId="{4CD14390-B74D-4DB7-A573-9735485B62CC}" type="pres">
      <dgm:prSet presAssocID="{E1DBD6E9-2ED3-4B70-810D-65AF76DE91FC}" presName="acctTx" presStyleLbl="alignAcc1" presStyleIdx="3" presStyleCnt="4">
        <dgm:presLayoutVars>
          <dgm:bulletEnabled val="1"/>
        </dgm:presLayoutVars>
      </dgm:prSet>
      <dgm:spPr/>
      <dgm:t>
        <a:bodyPr/>
        <a:lstStyle/>
        <a:p>
          <a:endParaRPr lang="en-US"/>
        </a:p>
      </dgm:t>
    </dgm:pt>
    <dgm:pt modelId="{24AF38F5-D4DB-44F9-841A-3D1183414AA5}" type="pres">
      <dgm:prSet presAssocID="{E1DBD6E9-2ED3-4B70-810D-65AF76DE91FC}" presName="level" presStyleLbl="node1" presStyleIdx="3" presStyleCnt="4">
        <dgm:presLayoutVars>
          <dgm:chMax val="1"/>
          <dgm:bulletEnabled val="1"/>
        </dgm:presLayoutVars>
      </dgm:prSet>
      <dgm:spPr/>
      <dgm:t>
        <a:bodyPr/>
        <a:lstStyle/>
        <a:p>
          <a:endParaRPr lang="en-US"/>
        </a:p>
      </dgm:t>
    </dgm:pt>
    <dgm:pt modelId="{67D51DB1-BE28-40E4-857D-8CADFEC5F1B4}" type="pres">
      <dgm:prSet presAssocID="{E1DBD6E9-2ED3-4B70-810D-65AF76DE91FC}" presName="levelTx" presStyleLbl="revTx" presStyleIdx="0" presStyleCnt="0">
        <dgm:presLayoutVars>
          <dgm:chMax val="1"/>
          <dgm:bulletEnabled val="1"/>
        </dgm:presLayoutVars>
      </dgm:prSet>
      <dgm:spPr/>
      <dgm:t>
        <a:bodyPr/>
        <a:lstStyle/>
        <a:p>
          <a:endParaRPr lang="en-US"/>
        </a:p>
      </dgm:t>
    </dgm:pt>
  </dgm:ptLst>
  <dgm:cxnLst>
    <dgm:cxn modelId="{F8F967A8-0B0B-46C1-9980-96EDCBB268F6}" srcId="{7EE4E141-73C7-4514-B0BD-B5D0016D60B9}" destId="{E1DBD6E9-2ED3-4B70-810D-65AF76DE91FC}" srcOrd="3" destOrd="0" parTransId="{50954FC7-21A0-4216-A80D-273A130504CF}" sibTransId="{296B7F87-1BBD-44F3-B563-6D59F8A71769}"/>
    <dgm:cxn modelId="{98C6D160-04D2-4A53-8E99-195383414F9E}" type="presOf" srcId="{16F6EC53-F23F-4F90-ADAF-2EDB9CBDD335}" destId="{AD61B37A-E72D-48E3-9274-1C4A9718DC33}" srcOrd="0" destOrd="0" presId="urn:microsoft.com/office/officeart/2005/8/layout/pyramid3"/>
    <dgm:cxn modelId="{45EED12B-4465-447D-ABC9-C36AD9E9658B}" type="presOf" srcId="{B2430498-2D36-418D-8A36-AF9BDCC72F88}" destId="{F2C3AC5A-0437-4571-AD08-DCB73F48A0B3}" srcOrd="1" destOrd="0" presId="urn:microsoft.com/office/officeart/2005/8/layout/pyramid3"/>
    <dgm:cxn modelId="{B77F1765-C980-422B-B4E8-CFF20694A82F}" type="presOf" srcId="{F2195A06-73AA-49D5-BC9C-65C1AB5307C8}" destId="{4CD14390-B74D-4DB7-A573-9735485B62CC}" srcOrd="1" destOrd="0" presId="urn:microsoft.com/office/officeart/2005/8/layout/pyramid3"/>
    <dgm:cxn modelId="{EEBAFAF9-15FB-47B5-8224-07B8D8DE8AEE}" srcId="{B2430498-2D36-418D-8A36-AF9BDCC72F88}" destId="{01033DA1-F3F7-4446-B1E0-41E9D1F40847}" srcOrd="0" destOrd="0" parTransId="{BA93FACE-770F-46E6-99B2-CED8EB447E05}" sibTransId="{02A5A1A4-CAA1-4366-A166-94634B4C2ADB}"/>
    <dgm:cxn modelId="{4F56FC32-49E5-4F80-A64C-13C6BE7D5EF1}" srcId="{86F1B6CB-3DF1-4813-AAF9-170EF3038409}" destId="{085BF9EB-DB03-487B-8D53-378C03B41827}" srcOrd="0" destOrd="0" parTransId="{A8C5DD69-52D0-406C-A87A-9EAEA7BC7A06}" sibTransId="{A42D366D-B384-4E94-8B68-DF9AAAD089A3}"/>
    <dgm:cxn modelId="{89A4016A-5C29-4235-90B3-61B8E6DF57C7}" type="presOf" srcId="{085BF9EB-DB03-487B-8D53-378C03B41827}" destId="{71425083-1F71-4FAF-B378-94740FABE707}" srcOrd="1" destOrd="0" presId="urn:microsoft.com/office/officeart/2005/8/layout/pyramid3"/>
    <dgm:cxn modelId="{E733167B-48A3-4D74-A5B7-0F73E8E90311}" type="presOf" srcId="{F2195A06-73AA-49D5-BC9C-65C1AB5307C8}" destId="{33BE8F3B-6389-4C60-BA9A-BEAE3E45F0DB}" srcOrd="0" destOrd="0" presId="urn:microsoft.com/office/officeart/2005/8/layout/pyramid3"/>
    <dgm:cxn modelId="{4179457A-29EA-4B72-8995-DDEDB5559A8B}" srcId="{7EE4E141-73C7-4514-B0BD-B5D0016D60B9}" destId="{B2430498-2D36-418D-8A36-AF9BDCC72F88}" srcOrd="2" destOrd="0" parTransId="{2E6D2321-DE42-4241-B3EB-39C6F29B4D23}" sibTransId="{4F01D838-B0F5-4C3C-947A-32638089D74C}"/>
    <dgm:cxn modelId="{E35D2E99-C525-4584-B6AE-7BE758252743}" type="presOf" srcId="{E1DBD6E9-2ED3-4B70-810D-65AF76DE91FC}" destId="{24AF38F5-D4DB-44F9-841A-3D1183414AA5}" srcOrd="0" destOrd="0" presId="urn:microsoft.com/office/officeart/2005/8/layout/pyramid3"/>
    <dgm:cxn modelId="{0DFCCF3C-ED3E-4D03-B3D6-DABFEF835E78}" type="presOf" srcId="{01033DA1-F3F7-4446-B1E0-41E9D1F40847}" destId="{188E43D8-FA10-42F5-83B7-73560052F564}" srcOrd="0" destOrd="0" presId="urn:microsoft.com/office/officeart/2005/8/layout/pyramid3"/>
    <dgm:cxn modelId="{A062B105-8E7A-4415-9F86-3C65FBC11231}" srcId="{7EE4E141-73C7-4514-B0BD-B5D0016D60B9}" destId="{86F1B6CB-3DF1-4813-AAF9-170EF3038409}" srcOrd="1" destOrd="0" parTransId="{8E865842-4BD5-4D95-8DBD-4E3846FB7AB3}" sibTransId="{719D8D80-5E48-4523-80E0-5C1F870119BF}"/>
    <dgm:cxn modelId="{AA1FA732-F5A6-49FA-AC79-8C11DA009283}" srcId="{16F6EC53-F23F-4F90-ADAF-2EDB9CBDD335}" destId="{E7EE3052-D279-4280-950F-A89AFECC17F3}" srcOrd="0" destOrd="0" parTransId="{F4D39C6D-4AF1-4A7E-8816-BBC68D94F171}" sibTransId="{FF7B8180-4915-406C-A3B4-848A9969AD84}"/>
    <dgm:cxn modelId="{73A7169A-2699-4877-B5C3-6798D93990E7}" type="presOf" srcId="{E1DBD6E9-2ED3-4B70-810D-65AF76DE91FC}" destId="{67D51DB1-BE28-40E4-857D-8CADFEC5F1B4}" srcOrd="1" destOrd="0" presId="urn:microsoft.com/office/officeart/2005/8/layout/pyramid3"/>
    <dgm:cxn modelId="{76A4412B-2AB3-434C-A003-A06BFBF6FF08}" type="presOf" srcId="{86F1B6CB-3DF1-4813-AAF9-170EF3038409}" destId="{D26B3452-5D5E-4AEC-B624-58D30E44BC64}" srcOrd="0" destOrd="0" presId="urn:microsoft.com/office/officeart/2005/8/layout/pyramid3"/>
    <dgm:cxn modelId="{E9223273-8E38-440A-A41F-D8584D020383}" type="presOf" srcId="{E7EE3052-D279-4280-950F-A89AFECC17F3}" destId="{8AAE55C4-2897-4A4C-A7FD-0786BF916652}" srcOrd="0" destOrd="0" presId="urn:microsoft.com/office/officeart/2005/8/layout/pyramid3"/>
    <dgm:cxn modelId="{55E670F0-C220-4576-80C1-C26A4E8603F7}" type="presOf" srcId="{16F6EC53-F23F-4F90-ADAF-2EDB9CBDD335}" destId="{85B3C138-5990-4B33-B5BB-129A81DFB189}" srcOrd="1" destOrd="0" presId="urn:microsoft.com/office/officeart/2005/8/layout/pyramid3"/>
    <dgm:cxn modelId="{7E12251C-1D52-4D4B-A3ED-0543291110AC}" srcId="{E1DBD6E9-2ED3-4B70-810D-65AF76DE91FC}" destId="{F2195A06-73AA-49D5-BC9C-65C1AB5307C8}" srcOrd="0" destOrd="0" parTransId="{DB891799-154D-4DEC-BC25-F3AC1A81FC3B}" sibTransId="{6C1CAD6C-B99F-4CE5-8E61-BF0121D39A62}"/>
    <dgm:cxn modelId="{6F0E109A-2F91-4C98-BC9F-82AD480786F3}" type="presOf" srcId="{E7EE3052-D279-4280-950F-A89AFECC17F3}" destId="{7BD7D1F5-1AB7-4B1E-B13C-6C3DBE451D00}" srcOrd="1" destOrd="0" presId="urn:microsoft.com/office/officeart/2005/8/layout/pyramid3"/>
    <dgm:cxn modelId="{A2BE4794-E552-4008-B300-7130C67A1EFF}" type="presOf" srcId="{B2430498-2D36-418D-8A36-AF9BDCC72F88}" destId="{25546E3B-AED0-43FE-9037-46B637F43055}" srcOrd="0" destOrd="0" presId="urn:microsoft.com/office/officeart/2005/8/layout/pyramid3"/>
    <dgm:cxn modelId="{7B2A199C-3C30-4F19-84B7-AC45EC0D4533}" type="presOf" srcId="{01033DA1-F3F7-4446-B1E0-41E9D1F40847}" destId="{7FC345E2-997C-41AE-B20C-E79FC17BB100}" srcOrd="1" destOrd="0" presId="urn:microsoft.com/office/officeart/2005/8/layout/pyramid3"/>
    <dgm:cxn modelId="{12C36235-43D0-459A-9A25-95F81B76E690}" type="presOf" srcId="{7EE4E141-73C7-4514-B0BD-B5D0016D60B9}" destId="{19754FE7-A6B0-4E8A-97E6-4F9D20850B87}" srcOrd="0" destOrd="0" presId="urn:microsoft.com/office/officeart/2005/8/layout/pyramid3"/>
    <dgm:cxn modelId="{E298F6E7-81B0-479E-8333-54A30D554120}" srcId="{7EE4E141-73C7-4514-B0BD-B5D0016D60B9}" destId="{16F6EC53-F23F-4F90-ADAF-2EDB9CBDD335}" srcOrd="0" destOrd="0" parTransId="{0ECEC3C5-74F2-4DD8-AF82-FA444F7400B7}" sibTransId="{E737B6B5-9C64-441D-B7B2-6F9D47E00E1B}"/>
    <dgm:cxn modelId="{C5AC9468-9621-4ADE-8164-3804ED7FD7C1}" type="presOf" srcId="{085BF9EB-DB03-487B-8D53-378C03B41827}" destId="{F70558E3-80AB-4C7B-AD2A-CBC6CEB7663F}" srcOrd="0" destOrd="0" presId="urn:microsoft.com/office/officeart/2005/8/layout/pyramid3"/>
    <dgm:cxn modelId="{72029A22-BDE3-40D0-ACD9-AFFFA455AFEF}" type="presOf" srcId="{86F1B6CB-3DF1-4813-AAF9-170EF3038409}" destId="{9A6BBE94-4B42-4B80-B92D-BCDD0264AC88}" srcOrd="1" destOrd="0" presId="urn:microsoft.com/office/officeart/2005/8/layout/pyramid3"/>
    <dgm:cxn modelId="{AC37F7B5-6412-4FD8-B44E-D816D913EB7B}" type="presParOf" srcId="{19754FE7-A6B0-4E8A-97E6-4F9D20850B87}" destId="{ACD1F8B2-CCBD-43D2-8BE8-AEF73597F15E}" srcOrd="0" destOrd="0" presId="urn:microsoft.com/office/officeart/2005/8/layout/pyramid3"/>
    <dgm:cxn modelId="{ECCBCE36-4AF1-4EB0-85AD-26C59E9996D9}" type="presParOf" srcId="{ACD1F8B2-CCBD-43D2-8BE8-AEF73597F15E}" destId="{8AAE55C4-2897-4A4C-A7FD-0786BF916652}" srcOrd="0" destOrd="0" presId="urn:microsoft.com/office/officeart/2005/8/layout/pyramid3"/>
    <dgm:cxn modelId="{57D45506-C801-451A-A681-2D1C50B00309}" type="presParOf" srcId="{ACD1F8B2-CCBD-43D2-8BE8-AEF73597F15E}" destId="{7BD7D1F5-1AB7-4B1E-B13C-6C3DBE451D00}" srcOrd="1" destOrd="0" presId="urn:microsoft.com/office/officeart/2005/8/layout/pyramid3"/>
    <dgm:cxn modelId="{70642EBE-6021-40D1-9639-7B7EA1D113B5}" type="presParOf" srcId="{ACD1F8B2-CCBD-43D2-8BE8-AEF73597F15E}" destId="{AD61B37A-E72D-48E3-9274-1C4A9718DC33}" srcOrd="2" destOrd="0" presId="urn:microsoft.com/office/officeart/2005/8/layout/pyramid3"/>
    <dgm:cxn modelId="{4A8F2FFE-0CB4-48CF-8F89-170DFC9470DE}" type="presParOf" srcId="{ACD1F8B2-CCBD-43D2-8BE8-AEF73597F15E}" destId="{85B3C138-5990-4B33-B5BB-129A81DFB189}" srcOrd="3" destOrd="0" presId="urn:microsoft.com/office/officeart/2005/8/layout/pyramid3"/>
    <dgm:cxn modelId="{AF7F3950-6A9C-43FB-A78B-8913D76CDEBC}" type="presParOf" srcId="{19754FE7-A6B0-4E8A-97E6-4F9D20850B87}" destId="{FFA4E7A7-A120-4059-860C-D297370F626F}" srcOrd="1" destOrd="0" presId="urn:microsoft.com/office/officeart/2005/8/layout/pyramid3"/>
    <dgm:cxn modelId="{5795CEBD-EFB9-4DED-89C8-14C705289580}" type="presParOf" srcId="{FFA4E7A7-A120-4059-860C-D297370F626F}" destId="{F70558E3-80AB-4C7B-AD2A-CBC6CEB7663F}" srcOrd="0" destOrd="0" presId="urn:microsoft.com/office/officeart/2005/8/layout/pyramid3"/>
    <dgm:cxn modelId="{9A1ECE1C-AE4E-43BB-A377-6D852CF8F809}" type="presParOf" srcId="{FFA4E7A7-A120-4059-860C-D297370F626F}" destId="{71425083-1F71-4FAF-B378-94740FABE707}" srcOrd="1" destOrd="0" presId="urn:microsoft.com/office/officeart/2005/8/layout/pyramid3"/>
    <dgm:cxn modelId="{E2D88FBE-4F36-4910-A2F0-3BFD3373F31C}" type="presParOf" srcId="{FFA4E7A7-A120-4059-860C-D297370F626F}" destId="{D26B3452-5D5E-4AEC-B624-58D30E44BC64}" srcOrd="2" destOrd="0" presId="urn:microsoft.com/office/officeart/2005/8/layout/pyramid3"/>
    <dgm:cxn modelId="{E27C2DF9-0815-41C5-AD68-7A13EAD84393}" type="presParOf" srcId="{FFA4E7A7-A120-4059-860C-D297370F626F}" destId="{9A6BBE94-4B42-4B80-B92D-BCDD0264AC88}" srcOrd="3" destOrd="0" presId="urn:microsoft.com/office/officeart/2005/8/layout/pyramid3"/>
    <dgm:cxn modelId="{396374A3-6FB0-40AF-A4B2-FE98494847CB}" type="presParOf" srcId="{19754FE7-A6B0-4E8A-97E6-4F9D20850B87}" destId="{5DACAC10-E331-425C-BB57-C925224C791A}" srcOrd="2" destOrd="0" presId="urn:microsoft.com/office/officeart/2005/8/layout/pyramid3"/>
    <dgm:cxn modelId="{6D771785-9FA1-44B0-ADEB-DC850BE63A1A}" type="presParOf" srcId="{5DACAC10-E331-425C-BB57-C925224C791A}" destId="{188E43D8-FA10-42F5-83B7-73560052F564}" srcOrd="0" destOrd="0" presId="urn:microsoft.com/office/officeart/2005/8/layout/pyramid3"/>
    <dgm:cxn modelId="{B3B9F860-272D-41A6-828D-C615E52E39FE}" type="presParOf" srcId="{5DACAC10-E331-425C-BB57-C925224C791A}" destId="{7FC345E2-997C-41AE-B20C-E79FC17BB100}" srcOrd="1" destOrd="0" presId="urn:microsoft.com/office/officeart/2005/8/layout/pyramid3"/>
    <dgm:cxn modelId="{5455404F-CEE9-46E6-A9E3-C433EE16C170}" type="presParOf" srcId="{5DACAC10-E331-425C-BB57-C925224C791A}" destId="{25546E3B-AED0-43FE-9037-46B637F43055}" srcOrd="2" destOrd="0" presId="urn:microsoft.com/office/officeart/2005/8/layout/pyramid3"/>
    <dgm:cxn modelId="{1B6A42DC-56F5-4475-91E8-1D496D99B3F3}" type="presParOf" srcId="{5DACAC10-E331-425C-BB57-C925224C791A}" destId="{F2C3AC5A-0437-4571-AD08-DCB73F48A0B3}" srcOrd="3" destOrd="0" presId="urn:microsoft.com/office/officeart/2005/8/layout/pyramid3"/>
    <dgm:cxn modelId="{9E4D88AA-27C0-41CD-BD6C-EF3AA8DA3817}" type="presParOf" srcId="{19754FE7-A6B0-4E8A-97E6-4F9D20850B87}" destId="{97A97194-7237-4C5A-B107-45579F5EB771}" srcOrd="3" destOrd="0" presId="urn:microsoft.com/office/officeart/2005/8/layout/pyramid3"/>
    <dgm:cxn modelId="{8F13417D-09E8-4FBC-842F-B6EAE8DAF5D9}" type="presParOf" srcId="{97A97194-7237-4C5A-B107-45579F5EB771}" destId="{33BE8F3B-6389-4C60-BA9A-BEAE3E45F0DB}" srcOrd="0" destOrd="0" presId="urn:microsoft.com/office/officeart/2005/8/layout/pyramid3"/>
    <dgm:cxn modelId="{5FA99EB4-1BF4-43BA-A9BD-3BF10B32DB1C}" type="presParOf" srcId="{97A97194-7237-4C5A-B107-45579F5EB771}" destId="{4CD14390-B74D-4DB7-A573-9735485B62CC}" srcOrd="1" destOrd="0" presId="urn:microsoft.com/office/officeart/2005/8/layout/pyramid3"/>
    <dgm:cxn modelId="{56CA413B-A01C-430A-AEC3-A58373022EDA}" type="presParOf" srcId="{97A97194-7237-4C5A-B107-45579F5EB771}" destId="{24AF38F5-D4DB-44F9-841A-3D1183414AA5}" srcOrd="2" destOrd="0" presId="urn:microsoft.com/office/officeart/2005/8/layout/pyramid3"/>
    <dgm:cxn modelId="{66AED8C4-65FF-486A-8DEF-5A70E8346276}" type="presParOf" srcId="{97A97194-7237-4C5A-B107-45579F5EB771}" destId="{67D51DB1-BE28-40E4-857D-8CADFEC5F1B4}" srcOrd="3" destOrd="0" presId="urn:microsoft.com/office/officeart/2005/8/layout/pyramid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AE55C4-2897-4A4C-A7FD-0786BF916652}">
      <dsp:nvSpPr>
        <dsp:cNvPr id="0" name=""/>
        <dsp:cNvSpPr/>
      </dsp:nvSpPr>
      <dsp:spPr>
        <a:xfrm>
          <a:off x="5310330" y="0"/>
          <a:ext cx="3614594" cy="1161653"/>
        </a:xfrm>
        <a:prstGeom prst="nonIsoscelesTrapezoid">
          <a:avLst>
            <a:gd name="adj1" fmla="val 65305"/>
            <a:gd name="adj2" fmla="val 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effectLst>
                <a:outerShdw blurRad="50800" dist="38100" dir="2700000" algn="tl" rotWithShape="0">
                  <a:prstClr val="black">
                    <a:alpha val="40000"/>
                  </a:prstClr>
                </a:outerShdw>
              </a:effectLst>
            </a:rPr>
            <a:t>This is the entire population of Tarrant County (including the undocumented).</a:t>
          </a:r>
          <a:endParaRPr lang="en-US" sz="1500" kern="1200" dirty="0">
            <a:effectLst>
              <a:outerShdw blurRad="50800" dist="38100" dir="2700000" algn="tl" rotWithShape="0">
                <a:prstClr val="black">
                  <a:alpha val="40000"/>
                </a:prstClr>
              </a:outerShdw>
            </a:effectLst>
          </a:endParaRPr>
        </a:p>
      </dsp:txBody>
      <dsp:txXfrm>
        <a:off x="6068948" y="0"/>
        <a:ext cx="2855976" cy="1161653"/>
      </dsp:txXfrm>
    </dsp:sp>
    <dsp:sp modelId="{AD61B37A-E72D-48E3-9274-1C4A9718DC33}">
      <dsp:nvSpPr>
        <dsp:cNvPr id="0" name=""/>
        <dsp:cNvSpPr/>
      </dsp:nvSpPr>
      <dsp:spPr>
        <a:xfrm rot="10800000">
          <a:off x="0" y="0"/>
          <a:ext cx="6068948" cy="1161653"/>
        </a:xfrm>
        <a:prstGeom prst="trapezoid">
          <a:avLst>
            <a:gd name="adj" fmla="val 65305"/>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smtClean="0">
              <a:effectLst>
                <a:outerShdw blurRad="50800" dist="38100" dir="2700000" algn="tl" rotWithShape="0">
                  <a:prstClr val="black">
                    <a:alpha val="40000"/>
                  </a:prstClr>
                </a:outerShdw>
              </a:effectLst>
            </a:rPr>
            <a:t>1,726,892</a:t>
          </a:r>
          <a:endParaRPr lang="en-US" sz="1700" kern="1200" dirty="0" smtClean="0">
            <a:effectLst>
              <a:outerShdw blurRad="50800" dist="38100" dir="2700000" algn="tl" rotWithShape="0">
                <a:prstClr val="black">
                  <a:alpha val="40000"/>
                </a:prstClr>
              </a:outerShdw>
            </a:effectLst>
          </a:endParaRPr>
        </a:p>
        <a:p>
          <a:pPr lvl="0" algn="ctr" defTabSz="755650">
            <a:lnSpc>
              <a:spcPct val="90000"/>
            </a:lnSpc>
            <a:spcBef>
              <a:spcPct val="0"/>
            </a:spcBef>
            <a:spcAft>
              <a:spcPct val="35000"/>
            </a:spcAft>
          </a:pPr>
          <a:r>
            <a:rPr lang="en-US" sz="1700" kern="1200" dirty="0" smtClean="0">
              <a:effectLst>
                <a:outerShdw blurRad="50800" dist="38100" dir="2700000" algn="tl" rotWithShape="0">
                  <a:prstClr val="black">
                    <a:alpha val="40000"/>
                  </a:prstClr>
                </a:outerShdw>
              </a:effectLst>
            </a:rPr>
            <a:t>Tarrant County Pop. in 2009</a:t>
          </a:r>
          <a:endParaRPr lang="en-US" sz="1700" kern="1200" dirty="0">
            <a:effectLst>
              <a:outerShdw blurRad="50800" dist="38100" dir="2700000" algn="tl" rotWithShape="0">
                <a:prstClr val="black">
                  <a:alpha val="40000"/>
                </a:prstClr>
              </a:outerShdw>
            </a:effectLst>
          </a:endParaRPr>
        </a:p>
      </dsp:txBody>
      <dsp:txXfrm>
        <a:off x="1062066" y="0"/>
        <a:ext cx="3944816" cy="1161653"/>
      </dsp:txXfrm>
    </dsp:sp>
    <dsp:sp modelId="{F70558E3-80AB-4C7B-AD2A-CBC6CEB7663F}">
      <dsp:nvSpPr>
        <dsp:cNvPr id="0" name=""/>
        <dsp:cNvSpPr/>
      </dsp:nvSpPr>
      <dsp:spPr>
        <a:xfrm>
          <a:off x="4551711" y="1161653"/>
          <a:ext cx="4373213" cy="1161653"/>
        </a:xfrm>
        <a:prstGeom prst="nonIsoscelesTrapezoid">
          <a:avLst>
            <a:gd name="adj1" fmla="val 65305"/>
            <a:gd name="adj2" fmla="val 0"/>
          </a:avLst>
        </a:prstGeom>
        <a:solidFill>
          <a:schemeClr val="lt1">
            <a:alpha val="90000"/>
            <a:hueOff val="0"/>
            <a:satOff val="0"/>
            <a:lumOff val="0"/>
            <a:alphaOff val="0"/>
          </a:schemeClr>
        </a:solidFill>
        <a:ln w="9525" cap="flat" cmpd="sng" algn="ctr">
          <a:solidFill>
            <a:schemeClr val="accent2">
              <a:hueOff val="-4200000"/>
              <a:satOff val="-33333"/>
              <a:lumOff val="666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effectLst>
                <a:outerShdw blurRad="50800" dist="38100" dir="2700000" algn="tl" rotWithShape="0">
                  <a:prstClr val="black">
                    <a:alpha val="40000"/>
                  </a:prstClr>
                </a:outerShdw>
              </a:effectLst>
            </a:rPr>
            <a:t>Using income by household from Claritas, determined the # of HH &amp; people &lt; 250% FPL by using poverty guidelines provided by JPS. – Calculations performed at zip level.</a:t>
          </a:r>
          <a:endParaRPr lang="en-US" sz="1500" kern="1200" dirty="0">
            <a:effectLst>
              <a:outerShdw blurRad="50800" dist="38100" dir="2700000" algn="tl" rotWithShape="0">
                <a:prstClr val="black">
                  <a:alpha val="40000"/>
                </a:prstClr>
              </a:outerShdw>
            </a:effectLst>
          </a:endParaRPr>
        </a:p>
      </dsp:txBody>
      <dsp:txXfrm>
        <a:off x="5310330" y="1161653"/>
        <a:ext cx="3614594" cy="1161653"/>
      </dsp:txXfrm>
    </dsp:sp>
    <dsp:sp modelId="{D26B3452-5D5E-4AEC-B624-58D30E44BC64}">
      <dsp:nvSpPr>
        <dsp:cNvPr id="0" name=""/>
        <dsp:cNvSpPr/>
      </dsp:nvSpPr>
      <dsp:spPr>
        <a:xfrm rot="10800000">
          <a:off x="758618" y="1161653"/>
          <a:ext cx="4551711" cy="1161653"/>
        </a:xfrm>
        <a:prstGeom prst="trapezoid">
          <a:avLst>
            <a:gd name="adj" fmla="val 65305"/>
          </a:avLst>
        </a:prstGeom>
        <a:gradFill rotWithShape="0">
          <a:gsLst>
            <a:gs pos="0">
              <a:schemeClr val="accent2">
                <a:hueOff val="-4200000"/>
                <a:satOff val="-33333"/>
                <a:lumOff val="6667"/>
                <a:alphaOff val="0"/>
                <a:tint val="50000"/>
                <a:satMod val="300000"/>
              </a:schemeClr>
            </a:gs>
            <a:gs pos="35000">
              <a:schemeClr val="accent2">
                <a:hueOff val="-4200000"/>
                <a:satOff val="-33333"/>
                <a:lumOff val="6667"/>
                <a:alphaOff val="0"/>
                <a:tint val="37000"/>
                <a:satMod val="300000"/>
              </a:schemeClr>
            </a:gs>
            <a:gs pos="100000">
              <a:schemeClr val="accent2">
                <a:hueOff val="-4200000"/>
                <a:satOff val="-33333"/>
                <a:lumOff val="666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smtClean="0">
              <a:effectLst>
                <a:outerShdw blurRad="50800" dist="38100" dir="2700000" algn="tl" rotWithShape="0">
                  <a:prstClr val="black">
                    <a:alpha val="40000"/>
                  </a:prstClr>
                </a:outerShdw>
              </a:effectLst>
            </a:rPr>
            <a:t>694,769 </a:t>
          </a:r>
        </a:p>
        <a:p>
          <a:pPr lvl="0" algn="ctr" defTabSz="755650">
            <a:lnSpc>
              <a:spcPct val="90000"/>
            </a:lnSpc>
            <a:spcBef>
              <a:spcPct val="0"/>
            </a:spcBef>
            <a:spcAft>
              <a:spcPct val="35000"/>
            </a:spcAft>
          </a:pPr>
          <a:r>
            <a:rPr lang="en-US" sz="1700" kern="1200" dirty="0" smtClean="0">
              <a:effectLst>
                <a:outerShdw blurRad="50800" dist="38100" dir="2700000" algn="tl" rotWithShape="0">
                  <a:prstClr val="black">
                    <a:alpha val="40000"/>
                  </a:prstClr>
                </a:outerShdw>
              </a:effectLst>
            </a:rPr>
            <a:t>Pop. &lt; 250% FPL</a:t>
          </a:r>
          <a:endParaRPr lang="en-US" sz="1700" kern="1200" dirty="0">
            <a:effectLst>
              <a:outerShdw blurRad="50800" dist="38100" dir="2700000" algn="tl" rotWithShape="0">
                <a:prstClr val="black">
                  <a:alpha val="40000"/>
                </a:prstClr>
              </a:outerShdw>
            </a:effectLst>
          </a:endParaRPr>
        </a:p>
      </dsp:txBody>
      <dsp:txXfrm>
        <a:off x="1555168" y="1161653"/>
        <a:ext cx="2958612" cy="1161653"/>
      </dsp:txXfrm>
    </dsp:sp>
    <dsp:sp modelId="{188E43D8-FA10-42F5-83B7-73560052F564}">
      <dsp:nvSpPr>
        <dsp:cNvPr id="0" name=""/>
        <dsp:cNvSpPr/>
      </dsp:nvSpPr>
      <dsp:spPr>
        <a:xfrm>
          <a:off x="3793093" y="2323306"/>
          <a:ext cx="5131831" cy="1161653"/>
        </a:xfrm>
        <a:prstGeom prst="nonIsoscelesTrapezoid">
          <a:avLst>
            <a:gd name="adj1" fmla="val 65305"/>
            <a:gd name="adj2" fmla="val 0"/>
          </a:avLst>
        </a:prstGeom>
        <a:solidFill>
          <a:schemeClr val="lt1">
            <a:alpha val="90000"/>
            <a:hueOff val="0"/>
            <a:satOff val="0"/>
            <a:lumOff val="0"/>
            <a:alphaOff val="0"/>
          </a:schemeClr>
        </a:solidFill>
        <a:ln w="9525" cap="flat" cmpd="sng" algn="ctr">
          <a:solidFill>
            <a:schemeClr val="accent2">
              <a:hueOff val="-8400000"/>
              <a:satOff val="-66667"/>
              <a:lumOff val="1333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effectLst>
                <a:outerShdw blurRad="50800" dist="38100" dir="2700000" algn="tl" rotWithShape="0">
                  <a:prstClr val="black">
                    <a:alpha val="40000"/>
                  </a:prstClr>
                </a:outerShdw>
              </a:effectLst>
            </a:rPr>
            <a:t>Assuming &lt; 250% FPL population is distributed according to overall age distribution (9% is 65+), calculated the &lt;250% FPL pop under the age of 65. – Calculations performed at zip level.</a:t>
          </a:r>
          <a:endParaRPr lang="en-US" sz="1500" kern="1200" dirty="0">
            <a:effectLst>
              <a:outerShdw blurRad="50800" dist="38100" dir="2700000" algn="tl" rotWithShape="0">
                <a:prstClr val="black">
                  <a:alpha val="40000"/>
                </a:prstClr>
              </a:outerShdw>
            </a:effectLst>
          </a:endParaRPr>
        </a:p>
      </dsp:txBody>
      <dsp:txXfrm>
        <a:off x="4551711" y="2323306"/>
        <a:ext cx="4373213" cy="1161653"/>
      </dsp:txXfrm>
    </dsp:sp>
    <dsp:sp modelId="{25546E3B-AED0-43FE-9037-46B637F43055}">
      <dsp:nvSpPr>
        <dsp:cNvPr id="0" name=""/>
        <dsp:cNvSpPr/>
      </dsp:nvSpPr>
      <dsp:spPr>
        <a:xfrm rot="10800000">
          <a:off x="1517237" y="2323306"/>
          <a:ext cx="3034474" cy="1161653"/>
        </a:xfrm>
        <a:prstGeom prst="trapezoid">
          <a:avLst>
            <a:gd name="adj" fmla="val 65305"/>
          </a:avLst>
        </a:prstGeom>
        <a:gradFill rotWithShape="0">
          <a:gsLst>
            <a:gs pos="0">
              <a:schemeClr val="accent2">
                <a:hueOff val="-8400000"/>
                <a:satOff val="-66667"/>
                <a:lumOff val="13333"/>
                <a:alphaOff val="0"/>
                <a:tint val="50000"/>
                <a:satMod val="300000"/>
              </a:schemeClr>
            </a:gs>
            <a:gs pos="35000">
              <a:schemeClr val="accent2">
                <a:hueOff val="-8400000"/>
                <a:satOff val="-66667"/>
                <a:lumOff val="13333"/>
                <a:alphaOff val="0"/>
                <a:tint val="37000"/>
                <a:satMod val="300000"/>
              </a:schemeClr>
            </a:gs>
            <a:gs pos="100000">
              <a:schemeClr val="accent2">
                <a:hueOff val="-8400000"/>
                <a:satOff val="-66667"/>
                <a:lumOff val="1333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smtClean="0">
              <a:effectLst>
                <a:outerShdw blurRad="50800" dist="38100" dir="2700000" algn="tl" rotWithShape="0">
                  <a:prstClr val="black">
                    <a:alpha val="40000"/>
                  </a:prstClr>
                </a:outerShdw>
              </a:effectLst>
            </a:rPr>
            <a:t>633,220 </a:t>
          </a:r>
        </a:p>
        <a:p>
          <a:pPr lvl="0" algn="ctr" defTabSz="755650">
            <a:lnSpc>
              <a:spcPct val="90000"/>
            </a:lnSpc>
            <a:spcBef>
              <a:spcPct val="0"/>
            </a:spcBef>
            <a:spcAft>
              <a:spcPct val="35000"/>
            </a:spcAft>
          </a:pPr>
          <a:r>
            <a:rPr lang="en-US" sz="1700" kern="1200" dirty="0" smtClean="0">
              <a:effectLst>
                <a:outerShdw blurRad="50800" dist="38100" dir="2700000" algn="tl" rotWithShape="0">
                  <a:prstClr val="black">
                    <a:alpha val="40000"/>
                  </a:prstClr>
                </a:outerShdw>
              </a:effectLst>
            </a:rPr>
            <a:t>Pop. Under 65 &amp; &lt; 250% FPL</a:t>
          </a:r>
          <a:endParaRPr lang="en-US" sz="1700" kern="1200" dirty="0">
            <a:effectLst>
              <a:outerShdw blurRad="50800" dist="38100" dir="2700000" algn="tl" rotWithShape="0">
                <a:prstClr val="black">
                  <a:alpha val="40000"/>
                </a:prstClr>
              </a:outerShdw>
            </a:effectLst>
          </a:endParaRPr>
        </a:p>
      </dsp:txBody>
      <dsp:txXfrm>
        <a:off x="2048270" y="2323306"/>
        <a:ext cx="1972408" cy="1161653"/>
      </dsp:txXfrm>
    </dsp:sp>
    <dsp:sp modelId="{33BE8F3B-6389-4C60-BA9A-BEAE3E45F0DB}">
      <dsp:nvSpPr>
        <dsp:cNvPr id="0" name=""/>
        <dsp:cNvSpPr/>
      </dsp:nvSpPr>
      <dsp:spPr>
        <a:xfrm>
          <a:off x="3034474" y="3484959"/>
          <a:ext cx="5890450" cy="1161653"/>
        </a:xfrm>
        <a:prstGeom prst="nonIsoscelesTrapezoid">
          <a:avLst>
            <a:gd name="adj1" fmla="val 65305"/>
            <a:gd name="adj2" fmla="val 0"/>
          </a:avLst>
        </a:prstGeom>
        <a:solidFill>
          <a:schemeClr val="lt1">
            <a:alpha val="90000"/>
            <a:hueOff val="0"/>
            <a:satOff val="0"/>
            <a:lumOff val="0"/>
            <a:alphaOff val="0"/>
          </a:schemeClr>
        </a:solidFill>
        <a:ln w="9525" cap="flat" cmpd="sng" algn="ctr">
          <a:solidFill>
            <a:schemeClr val="accent2">
              <a:hueOff val="-12600000"/>
              <a:satOff val="-100000"/>
              <a:lumOff val="2000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effectLst>
                <a:outerShdw blurRad="50800" dist="38100" dir="2700000" algn="tl" rotWithShape="0">
                  <a:prstClr val="black">
                    <a:alpha val="40000"/>
                  </a:prstClr>
                </a:outerShdw>
              </a:effectLst>
            </a:rPr>
            <a:t>According to SAHIE (Small Health Area Insurance Estimates) 50.5% of the Tarrant Co. pop that is less than 200% FPL is also uninsured. The pop under 65 &amp; &lt; 250% FPL was multiplied by 50.5% to calculate the study population.</a:t>
          </a:r>
          <a:endParaRPr lang="en-US" sz="1500" kern="1200" dirty="0">
            <a:effectLst>
              <a:outerShdw blurRad="50800" dist="38100" dir="2700000" algn="tl" rotWithShape="0">
                <a:prstClr val="black">
                  <a:alpha val="40000"/>
                </a:prstClr>
              </a:outerShdw>
            </a:effectLst>
          </a:endParaRPr>
        </a:p>
      </dsp:txBody>
      <dsp:txXfrm>
        <a:off x="3793093" y="3484959"/>
        <a:ext cx="5131831" cy="1161653"/>
      </dsp:txXfrm>
    </dsp:sp>
    <dsp:sp modelId="{24AF38F5-D4DB-44F9-841A-3D1183414AA5}">
      <dsp:nvSpPr>
        <dsp:cNvPr id="0" name=""/>
        <dsp:cNvSpPr/>
      </dsp:nvSpPr>
      <dsp:spPr>
        <a:xfrm rot="10800000">
          <a:off x="2275855" y="3484959"/>
          <a:ext cx="1517237" cy="1161653"/>
        </a:xfrm>
        <a:prstGeom prst="trapezoid">
          <a:avLst>
            <a:gd name="adj" fmla="val 65305"/>
          </a:avLst>
        </a:prstGeom>
        <a:gradFill rotWithShape="0">
          <a:gsLst>
            <a:gs pos="0">
              <a:schemeClr val="accent2">
                <a:hueOff val="-12600000"/>
                <a:satOff val="-100000"/>
                <a:lumOff val="20000"/>
                <a:alphaOff val="0"/>
                <a:tint val="50000"/>
                <a:satMod val="300000"/>
              </a:schemeClr>
            </a:gs>
            <a:gs pos="35000">
              <a:schemeClr val="accent2">
                <a:hueOff val="-12600000"/>
                <a:satOff val="-100000"/>
                <a:lumOff val="20000"/>
                <a:alphaOff val="0"/>
                <a:tint val="37000"/>
                <a:satMod val="300000"/>
              </a:schemeClr>
            </a:gs>
            <a:gs pos="100000">
              <a:schemeClr val="accent2">
                <a:hueOff val="-12600000"/>
                <a:satOff val="-100000"/>
                <a:lumOff val="2000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smtClean="0">
              <a:effectLst>
                <a:outerShdw blurRad="50800" dist="38100" dir="2700000" algn="tl" rotWithShape="0">
                  <a:prstClr val="black">
                    <a:alpha val="40000"/>
                  </a:prstClr>
                </a:outerShdw>
              </a:effectLst>
            </a:rPr>
            <a:t>317,700 </a:t>
          </a:r>
        </a:p>
        <a:p>
          <a:pPr lvl="0" algn="ctr" defTabSz="755650">
            <a:lnSpc>
              <a:spcPct val="90000"/>
            </a:lnSpc>
            <a:spcBef>
              <a:spcPct val="0"/>
            </a:spcBef>
            <a:spcAft>
              <a:spcPct val="35000"/>
            </a:spcAft>
          </a:pPr>
          <a:r>
            <a:rPr lang="en-US" sz="1700" kern="1200" dirty="0" smtClean="0">
              <a:effectLst>
                <a:outerShdw blurRad="50800" dist="38100" dir="2700000" algn="tl" rotWithShape="0">
                  <a:prstClr val="black">
                    <a:alpha val="40000"/>
                  </a:prstClr>
                </a:outerShdw>
              </a:effectLst>
            </a:rPr>
            <a:t>Pop. Under 65, &lt; 250% FPL and Uninsured</a:t>
          </a:r>
          <a:endParaRPr lang="en-US" sz="1700" kern="1200" dirty="0">
            <a:effectLst>
              <a:outerShdw blurRad="50800" dist="38100" dir="2700000" algn="tl" rotWithShape="0">
                <a:prstClr val="black">
                  <a:alpha val="40000"/>
                </a:prstClr>
              </a:outerShdw>
            </a:effectLst>
          </a:endParaRPr>
        </a:p>
      </dsp:txBody>
      <dsp:txXfrm>
        <a:off x="2275855" y="3484959"/>
        <a:ext cx="1517237" cy="1161653"/>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05138" cy="461963"/>
          </a:xfrm>
          <a:prstGeom prst="rect">
            <a:avLst/>
          </a:prstGeom>
          <a:noFill/>
          <a:ln w="9525">
            <a:noFill/>
            <a:miter lim="800000"/>
            <a:headEnd/>
            <a:tailEnd/>
          </a:ln>
        </p:spPr>
        <p:txBody>
          <a:bodyPr vert="horz" wrap="square" lIns="92382" tIns="46191" rIns="92382" bIns="46191" numCol="1" anchor="t" anchorCtr="0" compatLnSpc="1">
            <a:prstTxWarp prst="textNoShape">
              <a:avLst/>
            </a:prstTxWarp>
          </a:bodyPr>
          <a:lstStyle>
            <a:lvl1pPr eaLnBrk="0" hangingPunct="0">
              <a:defRPr sz="1200">
                <a:latin typeface="Arial" charset="0"/>
                <a:ea typeface="ＭＳ Ｐゴシック" pitchFamily="16" charset="-128"/>
                <a:cs typeface="+mn-cs"/>
              </a:defRPr>
            </a:lvl1pPr>
          </a:lstStyle>
          <a:p>
            <a:pPr>
              <a:defRPr/>
            </a:pPr>
            <a:endParaRPr lang="en-US" dirty="0"/>
          </a:p>
        </p:txBody>
      </p:sp>
      <p:sp>
        <p:nvSpPr>
          <p:cNvPr id="7171" name="Rectangle 3"/>
          <p:cNvSpPr>
            <a:spLocks noGrp="1" noChangeArrowheads="1"/>
          </p:cNvSpPr>
          <p:nvPr>
            <p:ph type="dt" sz="quarter" idx="1"/>
          </p:nvPr>
        </p:nvSpPr>
        <p:spPr bwMode="auto">
          <a:xfrm>
            <a:off x="3929063" y="0"/>
            <a:ext cx="3005137" cy="461963"/>
          </a:xfrm>
          <a:prstGeom prst="rect">
            <a:avLst/>
          </a:prstGeom>
          <a:noFill/>
          <a:ln w="9525">
            <a:noFill/>
            <a:miter lim="800000"/>
            <a:headEnd/>
            <a:tailEnd/>
          </a:ln>
        </p:spPr>
        <p:txBody>
          <a:bodyPr vert="horz" wrap="square" lIns="92382" tIns="46191" rIns="92382" bIns="46191" numCol="1" anchor="t" anchorCtr="0" compatLnSpc="1">
            <a:prstTxWarp prst="textNoShape">
              <a:avLst/>
            </a:prstTxWarp>
          </a:bodyPr>
          <a:lstStyle>
            <a:lvl1pPr algn="r" eaLnBrk="0" hangingPunct="0">
              <a:defRPr sz="1200">
                <a:latin typeface="Arial" charset="0"/>
                <a:ea typeface="ＭＳ Ｐゴシック" pitchFamily="16" charset="-128"/>
                <a:cs typeface="+mn-cs"/>
              </a:defRPr>
            </a:lvl1pPr>
          </a:lstStyle>
          <a:p>
            <a:pPr>
              <a:defRPr/>
            </a:pPr>
            <a:endParaRPr lang="en-US" dirty="0"/>
          </a:p>
        </p:txBody>
      </p:sp>
      <p:sp>
        <p:nvSpPr>
          <p:cNvPr id="7172" name="Rectangle 4"/>
          <p:cNvSpPr>
            <a:spLocks noGrp="1" noChangeArrowheads="1"/>
          </p:cNvSpPr>
          <p:nvPr>
            <p:ph type="ftr" sz="quarter" idx="2"/>
          </p:nvPr>
        </p:nvSpPr>
        <p:spPr bwMode="auto">
          <a:xfrm>
            <a:off x="0" y="8770938"/>
            <a:ext cx="3005138" cy="461962"/>
          </a:xfrm>
          <a:prstGeom prst="rect">
            <a:avLst/>
          </a:prstGeom>
          <a:noFill/>
          <a:ln w="9525">
            <a:noFill/>
            <a:miter lim="800000"/>
            <a:headEnd/>
            <a:tailEnd/>
          </a:ln>
        </p:spPr>
        <p:txBody>
          <a:bodyPr vert="horz" wrap="square" lIns="92382" tIns="46191" rIns="92382" bIns="46191" numCol="1" anchor="b" anchorCtr="0" compatLnSpc="1">
            <a:prstTxWarp prst="textNoShape">
              <a:avLst/>
            </a:prstTxWarp>
          </a:bodyPr>
          <a:lstStyle>
            <a:lvl1pPr eaLnBrk="0" hangingPunct="0">
              <a:defRPr sz="1200">
                <a:latin typeface="Arial" charset="0"/>
                <a:ea typeface="ＭＳ Ｐゴシック" pitchFamily="16" charset="-128"/>
                <a:cs typeface="+mn-cs"/>
              </a:defRPr>
            </a:lvl1pPr>
          </a:lstStyle>
          <a:p>
            <a:pPr>
              <a:defRPr/>
            </a:pPr>
            <a:endParaRPr lang="en-US" dirty="0"/>
          </a:p>
        </p:txBody>
      </p:sp>
      <p:sp>
        <p:nvSpPr>
          <p:cNvPr id="7173" name="Rectangle 5"/>
          <p:cNvSpPr>
            <a:spLocks noGrp="1" noChangeArrowheads="1"/>
          </p:cNvSpPr>
          <p:nvPr>
            <p:ph type="sldNum" sz="quarter" idx="3"/>
          </p:nvPr>
        </p:nvSpPr>
        <p:spPr bwMode="auto">
          <a:xfrm>
            <a:off x="3929063" y="8770938"/>
            <a:ext cx="3005137" cy="461962"/>
          </a:xfrm>
          <a:prstGeom prst="rect">
            <a:avLst/>
          </a:prstGeom>
          <a:noFill/>
          <a:ln w="9525">
            <a:noFill/>
            <a:miter lim="800000"/>
            <a:headEnd/>
            <a:tailEnd/>
          </a:ln>
        </p:spPr>
        <p:txBody>
          <a:bodyPr vert="horz" wrap="square" lIns="92382" tIns="46191" rIns="92382" bIns="46191" numCol="1" anchor="b" anchorCtr="0" compatLnSpc="1">
            <a:prstTxWarp prst="textNoShape">
              <a:avLst/>
            </a:prstTxWarp>
          </a:bodyPr>
          <a:lstStyle>
            <a:lvl1pPr algn="r" eaLnBrk="0" hangingPunct="0">
              <a:defRPr sz="1200">
                <a:latin typeface="Arial" charset="0"/>
                <a:ea typeface="ＭＳ Ｐゴシック" pitchFamily="16" charset="-128"/>
                <a:cs typeface="+mn-cs"/>
              </a:defRPr>
            </a:lvl1pPr>
          </a:lstStyle>
          <a:p>
            <a:pPr>
              <a:defRPr/>
            </a:pPr>
            <a:fld id="{111A98CB-2316-4F53-92B6-02120EDDBB7B}"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5138" cy="461963"/>
          </a:xfrm>
          <a:prstGeom prst="rect">
            <a:avLst/>
          </a:prstGeom>
          <a:noFill/>
          <a:ln w="9525">
            <a:noFill/>
            <a:miter lim="800000"/>
            <a:headEnd/>
            <a:tailEnd/>
          </a:ln>
        </p:spPr>
        <p:txBody>
          <a:bodyPr vert="horz" wrap="square" lIns="92382" tIns="46191" rIns="92382" bIns="46191" numCol="1" anchor="t" anchorCtr="0" compatLnSpc="1">
            <a:prstTxWarp prst="textNoShape">
              <a:avLst/>
            </a:prstTxWarp>
          </a:bodyPr>
          <a:lstStyle>
            <a:lvl1pPr eaLnBrk="0" hangingPunct="0">
              <a:defRPr sz="1200">
                <a:latin typeface="Arial" charset="0"/>
                <a:ea typeface="ＭＳ Ｐゴシック" pitchFamily="16" charset="-128"/>
                <a:cs typeface="+mn-cs"/>
              </a:defRPr>
            </a:lvl1pPr>
          </a:lstStyle>
          <a:p>
            <a:pPr>
              <a:defRPr/>
            </a:pPr>
            <a:endParaRPr lang="en-US" dirty="0"/>
          </a:p>
        </p:txBody>
      </p:sp>
      <p:sp>
        <p:nvSpPr>
          <p:cNvPr id="4099" name="Rectangle 3"/>
          <p:cNvSpPr>
            <a:spLocks noGrp="1" noChangeArrowheads="1"/>
          </p:cNvSpPr>
          <p:nvPr>
            <p:ph type="dt" idx="1"/>
          </p:nvPr>
        </p:nvSpPr>
        <p:spPr bwMode="auto">
          <a:xfrm>
            <a:off x="3929063" y="0"/>
            <a:ext cx="3005137" cy="461963"/>
          </a:xfrm>
          <a:prstGeom prst="rect">
            <a:avLst/>
          </a:prstGeom>
          <a:noFill/>
          <a:ln w="9525">
            <a:noFill/>
            <a:miter lim="800000"/>
            <a:headEnd/>
            <a:tailEnd/>
          </a:ln>
        </p:spPr>
        <p:txBody>
          <a:bodyPr vert="horz" wrap="square" lIns="92382" tIns="46191" rIns="92382" bIns="46191" numCol="1" anchor="t" anchorCtr="0" compatLnSpc="1">
            <a:prstTxWarp prst="textNoShape">
              <a:avLst/>
            </a:prstTxWarp>
          </a:bodyPr>
          <a:lstStyle>
            <a:lvl1pPr algn="r" eaLnBrk="0" hangingPunct="0">
              <a:defRPr sz="1200">
                <a:latin typeface="Arial" charset="0"/>
                <a:ea typeface="ＭＳ Ｐゴシック" pitchFamily="16" charset="-128"/>
                <a:cs typeface="+mn-cs"/>
              </a:defRPr>
            </a:lvl1pPr>
          </a:lstStyle>
          <a:p>
            <a:pPr>
              <a:defRPr/>
            </a:pPr>
            <a:endParaRPr lang="en-US" dirty="0"/>
          </a:p>
        </p:txBody>
      </p:sp>
      <p:sp>
        <p:nvSpPr>
          <p:cNvPr id="37892" name="Rectangle 4"/>
          <p:cNvSpPr>
            <a:spLocks noGrp="1" noRot="1" noChangeAspect="1" noChangeArrowheads="1" noTextEdit="1"/>
          </p:cNvSpPr>
          <p:nvPr>
            <p:ph type="sldImg" idx="2"/>
          </p:nvPr>
        </p:nvSpPr>
        <p:spPr bwMode="auto">
          <a:xfrm>
            <a:off x="1158875" y="692150"/>
            <a:ext cx="4616450" cy="3462338"/>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23925" y="4386263"/>
            <a:ext cx="5086350" cy="4154487"/>
          </a:xfrm>
          <a:prstGeom prst="rect">
            <a:avLst/>
          </a:prstGeom>
          <a:noFill/>
          <a:ln w="9525">
            <a:noFill/>
            <a:miter lim="800000"/>
            <a:headEnd/>
            <a:tailEnd/>
          </a:ln>
        </p:spPr>
        <p:txBody>
          <a:bodyPr vert="horz" wrap="square" lIns="92382" tIns="46191" rIns="92382" bIns="4619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770938"/>
            <a:ext cx="3005138" cy="461962"/>
          </a:xfrm>
          <a:prstGeom prst="rect">
            <a:avLst/>
          </a:prstGeom>
          <a:noFill/>
          <a:ln w="9525">
            <a:noFill/>
            <a:miter lim="800000"/>
            <a:headEnd/>
            <a:tailEnd/>
          </a:ln>
        </p:spPr>
        <p:txBody>
          <a:bodyPr vert="horz" wrap="square" lIns="92382" tIns="46191" rIns="92382" bIns="46191" numCol="1" anchor="b" anchorCtr="0" compatLnSpc="1">
            <a:prstTxWarp prst="textNoShape">
              <a:avLst/>
            </a:prstTxWarp>
          </a:bodyPr>
          <a:lstStyle>
            <a:lvl1pPr eaLnBrk="0" hangingPunct="0">
              <a:defRPr sz="1200">
                <a:latin typeface="Arial" charset="0"/>
                <a:ea typeface="ＭＳ Ｐゴシック" pitchFamily="16" charset="-128"/>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929063" y="8770938"/>
            <a:ext cx="3005137" cy="461962"/>
          </a:xfrm>
          <a:prstGeom prst="rect">
            <a:avLst/>
          </a:prstGeom>
          <a:noFill/>
          <a:ln w="9525">
            <a:noFill/>
            <a:miter lim="800000"/>
            <a:headEnd/>
            <a:tailEnd/>
          </a:ln>
        </p:spPr>
        <p:txBody>
          <a:bodyPr vert="horz" wrap="square" lIns="92382" tIns="46191" rIns="92382" bIns="46191" numCol="1" anchor="b" anchorCtr="0" compatLnSpc="1">
            <a:prstTxWarp prst="textNoShape">
              <a:avLst/>
            </a:prstTxWarp>
          </a:bodyPr>
          <a:lstStyle>
            <a:lvl1pPr algn="r" eaLnBrk="0" hangingPunct="0">
              <a:defRPr sz="1200">
                <a:latin typeface="Arial" charset="0"/>
                <a:ea typeface="ＭＳ Ｐゴシック" pitchFamily="16" charset="-128"/>
                <a:cs typeface="+mn-cs"/>
              </a:defRPr>
            </a:lvl1pPr>
          </a:lstStyle>
          <a:p>
            <a:pPr>
              <a:defRPr/>
            </a:pPr>
            <a:fld id="{875B146C-5EF6-4D7A-8B54-6E06FF9E852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6"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6"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6"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6"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6"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4852E656-137D-4F31-BE35-34B5E4B961CA}" type="slidenum">
              <a:rPr lang="en-US" smtClean="0">
                <a:latin typeface="Arial" pitchFamily="34" charset="0"/>
                <a:ea typeface="ＭＳ Ｐゴシック"/>
                <a:cs typeface="ＭＳ Ｐゴシック"/>
              </a:rPr>
              <a:pPr/>
              <a:t>0</a:t>
            </a:fld>
            <a:endParaRPr lang="en-US" dirty="0" smtClean="0">
              <a:latin typeface="Arial" pitchFamily="34" charset="0"/>
              <a:ea typeface="ＭＳ Ｐゴシック"/>
              <a:cs typeface="ＭＳ Ｐゴシック"/>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dirty="0" smtClean="0">
              <a:latin typeface="Arial" pitchFamily="34" charset="0"/>
              <a:ea typeface="ＭＳ Ｐゴシック"/>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9</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10</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11</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12</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13</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14</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15</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16</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17</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1</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19</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20</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21</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22</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23</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24</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25</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26</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27</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28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2</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29</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30</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31</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32</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33</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34</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35</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36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4</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5</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6</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7</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75B146C-5EF6-4D7A-8B54-6E06FF9E852C}" type="slidenum">
              <a:rPr lang="en-US" smtClean="0"/>
              <a:pPr>
                <a:defRPr/>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
          <p:cNvSpPr>
            <a:spLocks noChangeArrowheads="1"/>
          </p:cNvSpPr>
          <p:nvPr/>
        </p:nvSpPr>
        <p:spPr bwMode="auto">
          <a:xfrm>
            <a:off x="292100" y="6569075"/>
            <a:ext cx="381000" cy="276225"/>
          </a:xfrm>
          <a:prstGeom prst="rect">
            <a:avLst/>
          </a:prstGeom>
          <a:noFill/>
          <a:ln w="9525">
            <a:noFill/>
            <a:miter lim="800000"/>
            <a:headEnd/>
            <a:tailEnd/>
          </a:ln>
          <a:effectLst/>
        </p:spPr>
        <p:txBody>
          <a:bodyPr/>
          <a:lstStyle/>
          <a:p>
            <a:pPr eaLnBrk="0" hangingPunct="0">
              <a:defRPr/>
            </a:pPr>
            <a:endParaRPr lang="en-US" sz="900" dirty="0">
              <a:solidFill>
                <a:schemeClr val="bg1"/>
              </a:solidFill>
              <a:latin typeface="Arial" charset="0"/>
              <a:ea typeface="ＭＳ Ｐゴシック" pitchFamily="16" charset="-128"/>
              <a:cs typeface="+mn-cs"/>
            </a:endParaRPr>
          </a:p>
        </p:txBody>
      </p:sp>
      <p:pic>
        <p:nvPicPr>
          <p:cNvPr id="5" name="Picture 14" descr="corp_template_titleHeaderFinal_sm"/>
          <p:cNvPicPr>
            <a:picLocks noChangeAspect="1" noChangeArrowheads="1"/>
          </p:cNvPicPr>
          <p:nvPr userDrawn="1"/>
        </p:nvPicPr>
        <p:blipFill>
          <a:blip r:embed="rId2" cstate="print"/>
          <a:srcRect/>
          <a:stretch>
            <a:fillRect/>
          </a:stretch>
        </p:blipFill>
        <p:spPr bwMode="auto">
          <a:xfrm>
            <a:off x="0" y="0"/>
            <a:ext cx="9144000" cy="1308100"/>
          </a:xfrm>
          <a:prstGeom prst="rect">
            <a:avLst/>
          </a:prstGeom>
          <a:noFill/>
          <a:ln w="9525">
            <a:noFill/>
            <a:miter lim="800000"/>
            <a:headEnd/>
            <a:tailEnd/>
          </a:ln>
        </p:spPr>
      </p:pic>
      <p:pic>
        <p:nvPicPr>
          <p:cNvPr id="6" name="Picture 16" descr="corp_template_footer_title"/>
          <p:cNvPicPr>
            <a:picLocks noChangeAspect="1" noChangeArrowheads="1"/>
          </p:cNvPicPr>
          <p:nvPr userDrawn="1"/>
        </p:nvPicPr>
        <p:blipFill>
          <a:blip r:embed="rId3" cstate="print"/>
          <a:srcRect/>
          <a:stretch>
            <a:fillRect/>
          </a:stretch>
        </p:blipFill>
        <p:spPr bwMode="auto">
          <a:xfrm>
            <a:off x="0" y="6273800"/>
            <a:ext cx="9144000" cy="584200"/>
          </a:xfrm>
          <a:prstGeom prst="rect">
            <a:avLst/>
          </a:prstGeom>
          <a:noFill/>
          <a:ln w="9525">
            <a:noFill/>
            <a:miter lim="800000"/>
            <a:headEnd/>
            <a:tailEnd/>
          </a:ln>
        </p:spPr>
      </p:pic>
      <p:sp>
        <p:nvSpPr>
          <p:cNvPr id="47109" name="Rectangle 5"/>
          <p:cNvSpPr>
            <a:spLocks noGrp="1" noChangeArrowheads="1"/>
          </p:cNvSpPr>
          <p:nvPr>
            <p:ph type="ctrTitle"/>
          </p:nvPr>
        </p:nvSpPr>
        <p:spPr>
          <a:xfrm>
            <a:off x="685800" y="2397125"/>
            <a:ext cx="7772400" cy="1031875"/>
          </a:xfrm>
        </p:spPr>
        <p:txBody>
          <a:bodyPr/>
          <a:lstStyle>
            <a:lvl1pPr algn="ctr">
              <a:defRPr sz="3200">
                <a:solidFill>
                  <a:srgbClr val="000000"/>
                </a:solidFill>
              </a:defRPr>
            </a:lvl1pPr>
          </a:lstStyle>
          <a:p>
            <a:r>
              <a:rPr lang="en-US" smtClean="0"/>
              <a:t>Click to edit Master title style</a:t>
            </a:r>
            <a:endParaRPr lang="en-US"/>
          </a:p>
        </p:txBody>
      </p:sp>
      <p:sp>
        <p:nvSpPr>
          <p:cNvPr id="47110" name="Rectangle 6"/>
          <p:cNvSpPr>
            <a:spLocks noGrp="1" noChangeArrowheads="1"/>
          </p:cNvSpPr>
          <p:nvPr>
            <p:ph type="subTitle" idx="1"/>
          </p:nvPr>
        </p:nvSpPr>
        <p:spPr>
          <a:xfrm>
            <a:off x="1371600" y="3562350"/>
            <a:ext cx="6400800" cy="790575"/>
          </a:xfrm>
        </p:spPr>
        <p:txBody>
          <a:bodyPr/>
          <a:lstStyle>
            <a:lvl1pPr marL="0" indent="0" algn="ctr">
              <a:buFontTx/>
              <a:buNone/>
              <a:defRPr/>
            </a:lvl1pPr>
          </a:lstStyle>
          <a:p>
            <a:r>
              <a:rPr lang="en-US" smtClean="0"/>
              <a:t>Click to edit Master subtitle style</a:t>
            </a:r>
            <a:endParaRPr lang="en-US"/>
          </a:p>
        </p:txBody>
      </p:sp>
      <p:sp>
        <p:nvSpPr>
          <p:cNvPr id="7" name="TextBox 6"/>
          <p:cNvSpPr txBox="1"/>
          <p:nvPr userDrawn="1"/>
        </p:nvSpPr>
        <p:spPr>
          <a:xfrm>
            <a:off x="3408207" y="273135"/>
            <a:ext cx="2303809" cy="369332"/>
          </a:xfrm>
          <a:prstGeom prst="rect">
            <a:avLst/>
          </a:prstGeom>
          <a:noFill/>
        </p:spPr>
        <p:txBody>
          <a:bodyPr wrap="square" rtlCol="0">
            <a:spAutoFit/>
          </a:bodyPr>
          <a:lstStyle/>
          <a:p>
            <a:pPr algn="ctr"/>
            <a:r>
              <a:rPr lang="en-US" sz="1800" dirty="0" smtClean="0">
                <a:solidFill>
                  <a:srgbClr val="FF0000"/>
                </a:solidFill>
                <a:latin typeface="Arial Black" pitchFamily="34" charset="0"/>
              </a:rPr>
              <a:t>FINAL</a:t>
            </a:r>
            <a:r>
              <a:rPr lang="en-US" sz="1800" baseline="0" dirty="0" smtClean="0">
                <a:solidFill>
                  <a:srgbClr val="FF0000"/>
                </a:solidFill>
                <a:latin typeface="Arial Black" pitchFamily="34" charset="0"/>
              </a:rPr>
              <a:t> </a:t>
            </a:r>
            <a:r>
              <a:rPr lang="en-US" sz="1800" dirty="0" smtClean="0">
                <a:solidFill>
                  <a:srgbClr val="FF0000"/>
                </a:solidFill>
                <a:latin typeface="Arial Black" pitchFamily="34" charset="0"/>
              </a:rPr>
              <a:t>DRAFT</a:t>
            </a:r>
            <a:endParaRPr lang="en-US" sz="1800" dirty="0">
              <a:solidFill>
                <a:srgbClr val="FF0000"/>
              </a:solidFill>
              <a:latin typeface="Arial Black"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1941C75C-693D-413F-99A5-7107EA8118BF}" type="slidenum">
              <a:rPr lang="en-US"/>
              <a:pPr>
                <a:defRPr/>
              </a:pPr>
              <a:t>‹#›</a:t>
            </a:fld>
            <a:endParaRPr lang="en-US" dirty="0">
              <a:solidFill>
                <a:schemeClr val="bg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257175"/>
            <a:ext cx="2152650" cy="58880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57175"/>
            <a:ext cx="6305550" cy="5888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68C2F5B9-C006-492B-863E-0C626A25DFA8}" type="slidenum">
              <a:rPr lang="en-US"/>
              <a:pPr>
                <a:defRPr/>
              </a:pPr>
              <a:t>‹#›</a:t>
            </a:fld>
            <a:endParaRPr lang="en-US" dirty="0">
              <a:solidFill>
                <a:schemeClr val="bg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04A8E777-B434-4A8C-9B2B-68A1ED5EA668}" type="slidenum">
              <a:rPr lang="en-US"/>
              <a:pPr>
                <a:defRPr/>
              </a:pPr>
              <a:t>‹#›</a:t>
            </a:fld>
            <a:endParaRPr lang="en-US" dirty="0">
              <a:solidFill>
                <a:schemeClr val="bg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fld id="{E2AF06AD-6B9D-46BB-8D96-E80208EF9FE5}" type="slidenum">
              <a:rPr lang="en-US"/>
              <a:pPr>
                <a:defRPr/>
              </a:pPr>
              <a:t>‹#›</a:t>
            </a:fld>
            <a:endParaRPr lang="en-US" dirty="0">
              <a:solidFill>
                <a:schemeClr val="bg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14325" y="1498600"/>
            <a:ext cx="4181475" cy="4646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98600"/>
            <a:ext cx="4181475" cy="4646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a:ln/>
        </p:spPr>
        <p:txBody>
          <a:bodyPr/>
          <a:lstStyle>
            <a:lvl1pPr>
              <a:defRPr/>
            </a:lvl1pPr>
          </a:lstStyle>
          <a:p>
            <a:pPr>
              <a:defRPr/>
            </a:pPr>
            <a:fld id="{C5C7BD0C-C38D-41E1-B41B-FDC970683274}" type="slidenum">
              <a:rPr lang="en-US"/>
              <a:pPr>
                <a:defRPr/>
              </a:pPr>
              <a:t>‹#›</a:t>
            </a:fld>
            <a:endParaRPr lang="en-US" dirty="0">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sldNum" sz="quarter" idx="10"/>
          </p:nvPr>
        </p:nvSpPr>
        <p:spPr>
          <a:ln/>
        </p:spPr>
        <p:txBody>
          <a:bodyPr/>
          <a:lstStyle>
            <a:lvl1pPr>
              <a:defRPr/>
            </a:lvl1pPr>
          </a:lstStyle>
          <a:p>
            <a:pPr>
              <a:defRPr/>
            </a:pPr>
            <a:fld id="{9AB75AB5-1CFD-4718-AE2D-04CB3E6C3A43}" type="slidenum">
              <a:rPr lang="en-US"/>
              <a:pPr>
                <a:defRPr/>
              </a:pPr>
              <a:t>‹#›</a:t>
            </a:fld>
            <a:endParaRPr lang="en-US" dirty="0">
              <a:solidFill>
                <a:schemeClr val="bg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A6D27BB8-164B-4799-9890-467AE1AFC0DD}" type="slidenum">
              <a:rPr lang="en-US"/>
              <a:pPr>
                <a:defRPr/>
              </a:pPr>
              <a:t>‹#›</a:t>
            </a:fld>
            <a:endParaRPr lang="en-US" dirty="0">
              <a:solidFill>
                <a:schemeClr val="bg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04DA02DF-C56C-44FF-9E57-FEFF5E983500}" type="slidenum">
              <a:rPr lang="en-US"/>
              <a:pPr>
                <a:defRPr/>
              </a:pPr>
              <a:t>‹#›</a:t>
            </a:fld>
            <a:endParaRPr lang="en-US" dirty="0">
              <a:solidFill>
                <a:schemeClr val="bg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51EED235-5394-41E1-9F31-82854812E512}" type="slidenum">
              <a:rPr lang="en-US"/>
              <a:pPr>
                <a:defRPr/>
              </a:pPr>
              <a:t>‹#›</a:t>
            </a:fld>
            <a:endParaRPr lang="en-US" dirty="0">
              <a:solidFill>
                <a:schemeClr val="bg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17A3D879-F3F2-47D0-ADF1-88A04A53D985}" type="slidenum">
              <a:rPr lang="en-US"/>
              <a:pPr>
                <a:defRPr/>
              </a:pPr>
              <a:t>‹#›</a:t>
            </a:fld>
            <a:endParaRPr lang="en-US" dirty="0">
              <a:solidFill>
                <a:schemeClr val="bg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jpshealthnet.org/default.aspx"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5" descr="corp_template_footer_f"/>
          <p:cNvPicPr>
            <a:picLocks noChangeAspect="1" noChangeArrowheads="1"/>
          </p:cNvPicPr>
          <p:nvPr/>
        </p:nvPicPr>
        <p:blipFill>
          <a:blip r:embed="rId13" cstate="print"/>
          <a:srcRect/>
          <a:stretch>
            <a:fillRect/>
          </a:stretch>
        </p:blipFill>
        <p:spPr bwMode="auto">
          <a:xfrm>
            <a:off x="0" y="6273800"/>
            <a:ext cx="9144000" cy="584200"/>
          </a:xfrm>
          <a:prstGeom prst="rect">
            <a:avLst/>
          </a:prstGeom>
          <a:noFill/>
          <a:ln w="9525">
            <a:noFill/>
            <a:miter lim="800000"/>
            <a:headEnd/>
            <a:tailEnd/>
          </a:ln>
        </p:spPr>
      </p:pic>
      <p:pic>
        <p:nvPicPr>
          <p:cNvPr id="1027" name="Picture 23" descr="corp_template_headerFinal_blank_sm"/>
          <p:cNvPicPr>
            <a:picLocks noChangeAspect="1" noChangeArrowheads="1"/>
          </p:cNvPicPr>
          <p:nvPr/>
        </p:nvPicPr>
        <p:blipFill>
          <a:blip r:embed="rId14" cstate="print"/>
          <a:srcRect/>
          <a:stretch>
            <a:fillRect/>
          </a:stretch>
        </p:blipFill>
        <p:spPr bwMode="auto">
          <a:xfrm>
            <a:off x="0" y="0"/>
            <a:ext cx="9144000" cy="1308100"/>
          </a:xfrm>
          <a:prstGeom prst="rect">
            <a:avLst/>
          </a:prstGeom>
          <a:noFill/>
          <a:ln w="9525">
            <a:noFill/>
            <a:miter lim="800000"/>
            <a:headEnd/>
            <a:tailEnd/>
          </a:ln>
        </p:spPr>
      </p:pic>
      <p:sp>
        <p:nvSpPr>
          <p:cNvPr id="1028" name="Rectangle 11"/>
          <p:cNvSpPr>
            <a:spLocks noGrp="1" noChangeArrowheads="1"/>
          </p:cNvSpPr>
          <p:nvPr>
            <p:ph type="title"/>
          </p:nvPr>
        </p:nvSpPr>
        <p:spPr bwMode="auto">
          <a:xfrm>
            <a:off x="228600" y="257175"/>
            <a:ext cx="8610600" cy="731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12"/>
          <p:cNvSpPr>
            <a:spLocks noGrp="1" noChangeArrowheads="1"/>
          </p:cNvSpPr>
          <p:nvPr>
            <p:ph type="body" idx="1"/>
          </p:nvPr>
        </p:nvSpPr>
        <p:spPr bwMode="auto">
          <a:xfrm>
            <a:off x="314325" y="1498600"/>
            <a:ext cx="8515350" cy="46466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7" name="Rectangle 13"/>
          <p:cNvSpPr>
            <a:spLocks noGrp="1" noChangeArrowheads="1"/>
          </p:cNvSpPr>
          <p:nvPr>
            <p:ph type="sldNum" sz="quarter" idx="4"/>
          </p:nvPr>
        </p:nvSpPr>
        <p:spPr bwMode="auto">
          <a:xfrm>
            <a:off x="8788400" y="6581775"/>
            <a:ext cx="355600" cy="276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900">
                <a:latin typeface="Arial" charset="0"/>
                <a:ea typeface="ＭＳ Ｐゴシック" pitchFamily="16" charset="-128"/>
                <a:cs typeface="+mn-cs"/>
              </a:defRPr>
            </a:lvl1pPr>
          </a:lstStyle>
          <a:p>
            <a:pPr>
              <a:defRPr/>
            </a:pPr>
            <a:fld id="{5F7F90D3-998A-4C6D-8BF5-744A4160170E}" type="slidenum">
              <a:rPr lang="en-US"/>
              <a:pPr>
                <a:defRPr/>
              </a:pPr>
              <a:t>‹#›</a:t>
            </a:fld>
            <a:endParaRPr lang="en-US" dirty="0">
              <a:solidFill>
                <a:schemeClr val="bg1"/>
              </a:solidFill>
            </a:endParaRPr>
          </a:p>
        </p:txBody>
      </p:sp>
      <p:pic>
        <p:nvPicPr>
          <p:cNvPr id="1031" name="Picture 2" descr="http://www.jpshealthnet.org/images/logo.gif">
            <a:hlinkClick r:id="rId15"/>
          </p:cNvPr>
          <p:cNvPicPr>
            <a:picLocks noChangeAspect="1" noChangeArrowheads="1"/>
          </p:cNvPicPr>
          <p:nvPr/>
        </p:nvPicPr>
        <p:blipFill>
          <a:blip r:embed="rId16" cstate="print"/>
          <a:srcRect/>
          <a:stretch>
            <a:fillRect/>
          </a:stretch>
        </p:blipFill>
        <p:spPr bwMode="auto">
          <a:xfrm>
            <a:off x="7342188" y="11113"/>
            <a:ext cx="1790700" cy="419100"/>
          </a:xfrm>
          <a:prstGeom prst="rect">
            <a:avLst/>
          </a:prstGeom>
          <a:noFill/>
          <a:ln w="9525">
            <a:noFill/>
            <a:miter lim="800000"/>
            <a:headEnd/>
            <a:tailEnd/>
          </a:ln>
        </p:spPr>
      </p:pic>
      <p:sp>
        <p:nvSpPr>
          <p:cNvPr id="8" name="TextBox 7"/>
          <p:cNvSpPr txBox="1"/>
          <p:nvPr/>
        </p:nvSpPr>
        <p:spPr>
          <a:xfrm>
            <a:off x="3508900" y="6424552"/>
            <a:ext cx="2119740" cy="307777"/>
          </a:xfrm>
          <a:prstGeom prst="rect">
            <a:avLst/>
          </a:prstGeom>
          <a:noFill/>
        </p:spPr>
        <p:txBody>
          <a:bodyPr wrap="square" rtlCol="0">
            <a:spAutoFit/>
          </a:bodyPr>
          <a:lstStyle/>
          <a:p>
            <a:pPr algn="ctr"/>
            <a:r>
              <a:rPr lang="en-US" sz="1400" dirty="0" smtClean="0">
                <a:solidFill>
                  <a:srgbClr val="FF0000"/>
                </a:solidFill>
                <a:latin typeface="Arial Black" pitchFamily="34" charset="0"/>
              </a:rPr>
              <a:t>FINAL DRAFT</a:t>
            </a:r>
            <a:endParaRPr lang="en-US" sz="1400" dirty="0">
              <a:solidFill>
                <a:srgbClr val="FF0000"/>
              </a:solidFill>
              <a:latin typeface="Arial Black" pitchFamily="34" charset="0"/>
            </a:endParaRPr>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l" rtl="0" eaLnBrk="0" fontAlgn="base" hangingPunct="0">
        <a:lnSpc>
          <a:spcPct val="90000"/>
        </a:lnSpc>
        <a:spcBef>
          <a:spcPct val="0"/>
        </a:spcBef>
        <a:spcAft>
          <a:spcPct val="0"/>
        </a:spcAft>
        <a:defRPr sz="2800" b="1">
          <a:solidFill>
            <a:srgbClr val="007D7A"/>
          </a:solidFill>
          <a:latin typeface="+mj-lt"/>
          <a:ea typeface="+mj-ea"/>
          <a:cs typeface="ＭＳ Ｐゴシック"/>
        </a:defRPr>
      </a:lvl1pPr>
      <a:lvl2pPr algn="l" rtl="0" eaLnBrk="0" fontAlgn="base" hangingPunct="0">
        <a:lnSpc>
          <a:spcPct val="90000"/>
        </a:lnSpc>
        <a:spcBef>
          <a:spcPct val="0"/>
        </a:spcBef>
        <a:spcAft>
          <a:spcPct val="0"/>
        </a:spcAft>
        <a:defRPr sz="2800" b="1">
          <a:solidFill>
            <a:srgbClr val="007D7A"/>
          </a:solidFill>
          <a:latin typeface="Arial" charset="0"/>
          <a:ea typeface="ＭＳ Ｐゴシック" pitchFamily="16" charset="-128"/>
          <a:cs typeface="ＭＳ Ｐゴシック"/>
        </a:defRPr>
      </a:lvl2pPr>
      <a:lvl3pPr algn="l" rtl="0" eaLnBrk="0" fontAlgn="base" hangingPunct="0">
        <a:lnSpc>
          <a:spcPct val="90000"/>
        </a:lnSpc>
        <a:spcBef>
          <a:spcPct val="0"/>
        </a:spcBef>
        <a:spcAft>
          <a:spcPct val="0"/>
        </a:spcAft>
        <a:defRPr sz="2800" b="1">
          <a:solidFill>
            <a:srgbClr val="007D7A"/>
          </a:solidFill>
          <a:latin typeface="Arial" charset="0"/>
          <a:ea typeface="ＭＳ Ｐゴシック" pitchFamily="16" charset="-128"/>
          <a:cs typeface="ＭＳ Ｐゴシック"/>
        </a:defRPr>
      </a:lvl3pPr>
      <a:lvl4pPr algn="l" rtl="0" eaLnBrk="0" fontAlgn="base" hangingPunct="0">
        <a:lnSpc>
          <a:spcPct val="90000"/>
        </a:lnSpc>
        <a:spcBef>
          <a:spcPct val="0"/>
        </a:spcBef>
        <a:spcAft>
          <a:spcPct val="0"/>
        </a:spcAft>
        <a:defRPr sz="2800" b="1">
          <a:solidFill>
            <a:srgbClr val="007D7A"/>
          </a:solidFill>
          <a:latin typeface="Arial" charset="0"/>
          <a:ea typeface="ＭＳ Ｐゴシック" pitchFamily="16" charset="-128"/>
          <a:cs typeface="ＭＳ Ｐゴシック"/>
        </a:defRPr>
      </a:lvl4pPr>
      <a:lvl5pPr algn="l" rtl="0" eaLnBrk="0" fontAlgn="base" hangingPunct="0">
        <a:lnSpc>
          <a:spcPct val="90000"/>
        </a:lnSpc>
        <a:spcBef>
          <a:spcPct val="0"/>
        </a:spcBef>
        <a:spcAft>
          <a:spcPct val="0"/>
        </a:spcAft>
        <a:defRPr sz="2800" b="1">
          <a:solidFill>
            <a:srgbClr val="007D7A"/>
          </a:solidFill>
          <a:latin typeface="Arial" charset="0"/>
          <a:ea typeface="ＭＳ Ｐゴシック" pitchFamily="16" charset="-128"/>
          <a:cs typeface="ＭＳ Ｐゴシック"/>
        </a:defRPr>
      </a:lvl5pPr>
      <a:lvl6pPr marL="457200" algn="l" rtl="0" eaLnBrk="1" fontAlgn="base" hangingPunct="1">
        <a:lnSpc>
          <a:spcPct val="90000"/>
        </a:lnSpc>
        <a:spcBef>
          <a:spcPct val="0"/>
        </a:spcBef>
        <a:spcAft>
          <a:spcPct val="0"/>
        </a:spcAft>
        <a:defRPr sz="2800" b="1">
          <a:solidFill>
            <a:srgbClr val="007D7A"/>
          </a:solidFill>
          <a:latin typeface="Arial" charset="0"/>
          <a:ea typeface="ＭＳ Ｐゴシック" pitchFamily="16" charset="-128"/>
        </a:defRPr>
      </a:lvl6pPr>
      <a:lvl7pPr marL="914400" algn="l" rtl="0" eaLnBrk="1" fontAlgn="base" hangingPunct="1">
        <a:lnSpc>
          <a:spcPct val="90000"/>
        </a:lnSpc>
        <a:spcBef>
          <a:spcPct val="0"/>
        </a:spcBef>
        <a:spcAft>
          <a:spcPct val="0"/>
        </a:spcAft>
        <a:defRPr sz="2800" b="1">
          <a:solidFill>
            <a:srgbClr val="007D7A"/>
          </a:solidFill>
          <a:latin typeface="Arial" charset="0"/>
          <a:ea typeface="ＭＳ Ｐゴシック" pitchFamily="16" charset="-128"/>
        </a:defRPr>
      </a:lvl7pPr>
      <a:lvl8pPr marL="1371600" algn="l" rtl="0" eaLnBrk="1" fontAlgn="base" hangingPunct="1">
        <a:lnSpc>
          <a:spcPct val="90000"/>
        </a:lnSpc>
        <a:spcBef>
          <a:spcPct val="0"/>
        </a:spcBef>
        <a:spcAft>
          <a:spcPct val="0"/>
        </a:spcAft>
        <a:defRPr sz="2800" b="1">
          <a:solidFill>
            <a:srgbClr val="007D7A"/>
          </a:solidFill>
          <a:latin typeface="Arial" charset="0"/>
          <a:ea typeface="ＭＳ Ｐゴシック" pitchFamily="16" charset="-128"/>
        </a:defRPr>
      </a:lvl8pPr>
      <a:lvl9pPr marL="1828800" algn="l" rtl="0" eaLnBrk="1" fontAlgn="base" hangingPunct="1">
        <a:lnSpc>
          <a:spcPct val="90000"/>
        </a:lnSpc>
        <a:spcBef>
          <a:spcPct val="0"/>
        </a:spcBef>
        <a:spcAft>
          <a:spcPct val="0"/>
        </a:spcAft>
        <a:defRPr sz="2800" b="1">
          <a:solidFill>
            <a:srgbClr val="007D7A"/>
          </a:solidFill>
          <a:latin typeface="Arial" charset="0"/>
          <a:ea typeface="ＭＳ Ｐゴシック" pitchFamily="16" charset="-128"/>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sz="20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16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16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600">
          <a:solidFill>
            <a:schemeClr val="tx1"/>
          </a:solidFill>
          <a:latin typeface="+mn-lt"/>
          <a:ea typeface="+mn-ea"/>
        </a:defRPr>
      </a:lvl6pPr>
      <a:lvl7pPr marL="2971800" indent="-228600" algn="l" rtl="0" eaLnBrk="1" fontAlgn="base" hangingPunct="1">
        <a:spcBef>
          <a:spcPct val="20000"/>
        </a:spcBef>
        <a:spcAft>
          <a:spcPct val="0"/>
        </a:spcAft>
        <a:buChar char="»"/>
        <a:defRPr sz="1600">
          <a:solidFill>
            <a:schemeClr val="tx1"/>
          </a:solidFill>
          <a:latin typeface="+mn-lt"/>
          <a:ea typeface="+mn-ea"/>
        </a:defRPr>
      </a:lvl7pPr>
      <a:lvl8pPr marL="3429000" indent="-228600" algn="l" rtl="0" eaLnBrk="1" fontAlgn="base" hangingPunct="1">
        <a:spcBef>
          <a:spcPct val="20000"/>
        </a:spcBef>
        <a:spcAft>
          <a:spcPct val="0"/>
        </a:spcAft>
        <a:buChar char="»"/>
        <a:defRPr sz="1600">
          <a:solidFill>
            <a:schemeClr val="tx1"/>
          </a:solidFill>
          <a:latin typeface="+mn-lt"/>
          <a:ea typeface="+mn-ea"/>
        </a:defRPr>
      </a:lvl8pPr>
      <a:lvl9pPr marL="3886200" indent="-228600" algn="l" rtl="0" eaLnBrk="1" fontAlgn="base" hangingPunct="1">
        <a:spcBef>
          <a:spcPct val="20000"/>
        </a:spcBef>
        <a:spcAft>
          <a:spcPct val="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jpshealthnet.org/default.asp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685800" y="3644900"/>
            <a:ext cx="7772400" cy="1031875"/>
          </a:xfrm>
        </p:spPr>
        <p:txBody>
          <a:bodyPr/>
          <a:lstStyle/>
          <a:p>
            <a:pPr eaLnBrk="1" hangingPunct="1"/>
            <a:r>
              <a:rPr lang="en-US" dirty="0" smtClean="0"/>
              <a:t>JPS Community Needs Assessment </a:t>
            </a:r>
            <a:br>
              <a:rPr lang="en-US" dirty="0" smtClean="0"/>
            </a:br>
            <a:endParaRPr lang="en-US" dirty="0" smtClean="0"/>
          </a:p>
        </p:txBody>
      </p:sp>
      <p:sp>
        <p:nvSpPr>
          <p:cNvPr id="3075" name="Rectangle 5"/>
          <p:cNvSpPr>
            <a:spLocks noGrp="1" noChangeArrowheads="1"/>
          </p:cNvSpPr>
          <p:nvPr>
            <p:ph type="subTitle" idx="1"/>
          </p:nvPr>
        </p:nvSpPr>
        <p:spPr>
          <a:xfrm>
            <a:off x="1371600" y="4573588"/>
            <a:ext cx="6400800" cy="790575"/>
          </a:xfrm>
        </p:spPr>
        <p:txBody>
          <a:bodyPr/>
          <a:lstStyle/>
          <a:p>
            <a:pPr eaLnBrk="1" hangingPunct="1"/>
            <a:r>
              <a:rPr lang="en-US" i="1" dirty="0" smtClean="0"/>
              <a:t>April 30, 2010</a:t>
            </a:r>
          </a:p>
        </p:txBody>
      </p:sp>
      <p:pic>
        <p:nvPicPr>
          <p:cNvPr id="3076" name="Picture 2" descr="http://www.jpshealthnet.org/images/logo.gif">
            <a:hlinkClick r:id="rId3"/>
          </p:cNvPr>
          <p:cNvPicPr>
            <a:picLocks noChangeAspect="1" noChangeArrowheads="1"/>
          </p:cNvPicPr>
          <p:nvPr/>
        </p:nvPicPr>
        <p:blipFill>
          <a:blip r:embed="rId4" cstate="print"/>
          <a:srcRect/>
          <a:stretch>
            <a:fillRect/>
          </a:stretch>
        </p:blipFill>
        <p:spPr bwMode="auto">
          <a:xfrm>
            <a:off x="2635250" y="2054225"/>
            <a:ext cx="3862388" cy="904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to Services Summary</a:t>
            </a:r>
            <a:endParaRPr lang="en-US"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9</a:t>
            </a:fld>
            <a:endParaRPr lang="en-US" dirty="0">
              <a:solidFill>
                <a:schemeClr val="bg1"/>
              </a:solidFill>
            </a:endParaRPr>
          </a:p>
        </p:txBody>
      </p:sp>
      <p:sp>
        <p:nvSpPr>
          <p:cNvPr id="6" name="Content Placeholder 2"/>
          <p:cNvSpPr txBox="1">
            <a:spLocks/>
          </p:cNvSpPr>
          <p:nvPr/>
        </p:nvSpPr>
        <p:spPr bwMode="auto">
          <a:xfrm>
            <a:off x="314325" y="1285658"/>
            <a:ext cx="8515350" cy="15326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i="0" u="none" strike="noStrike" kern="0" cap="none" spc="0" normalizeH="0" baseline="0" noProof="0" dirty="0" smtClean="0">
                <a:ln>
                  <a:noFill/>
                </a:ln>
                <a:solidFill>
                  <a:schemeClr val="tx1"/>
                </a:solidFill>
                <a:effectLst/>
                <a:uLnTx/>
                <a:uFillTx/>
                <a:latin typeface="+mn-lt"/>
                <a:ea typeface="+mn-ea"/>
                <a:cs typeface="ＭＳ Ｐゴシック"/>
              </a:rPr>
              <a:t>South </a:t>
            </a:r>
            <a:r>
              <a:rPr lang="en-US" sz="2000" kern="0" dirty="0" smtClean="0">
                <a:latin typeface="+mn-lt"/>
                <a:ea typeface="+mn-ea"/>
              </a:rPr>
              <a:t>Central</a:t>
            </a:r>
            <a:r>
              <a:rPr kumimoji="0" lang="en-US" sz="2000" i="0" u="none" strike="noStrike" kern="0" cap="none" spc="0" normalizeH="0" baseline="0" noProof="0" dirty="0" smtClean="0">
                <a:ln>
                  <a:noFill/>
                </a:ln>
                <a:solidFill>
                  <a:schemeClr val="tx1"/>
                </a:solidFill>
                <a:effectLst/>
                <a:uLnTx/>
                <a:uFillTx/>
                <a:latin typeface="+mn-lt"/>
                <a:ea typeface="+mn-ea"/>
                <a:cs typeface="ＭＳ Ｐゴシック"/>
              </a:rPr>
              <a:t>, Central, Grapevine/CV,</a:t>
            </a:r>
            <a:r>
              <a:rPr kumimoji="0" lang="en-US" sz="2000" i="0" u="none" strike="noStrike" kern="0" cap="none" spc="0" normalizeH="0" noProof="0" dirty="0" smtClean="0">
                <a:ln>
                  <a:noFill/>
                </a:ln>
                <a:solidFill>
                  <a:schemeClr val="tx1"/>
                </a:solidFill>
                <a:effectLst/>
                <a:uLnTx/>
                <a:uFillTx/>
                <a:latin typeface="+mn-lt"/>
                <a:ea typeface="+mn-ea"/>
                <a:cs typeface="ＭＳ Ｐゴシック"/>
              </a:rPr>
              <a:t> North Arlington, </a:t>
            </a:r>
            <a:r>
              <a:rPr kumimoji="0" lang="en-US" sz="2000" i="0" u="none" strike="noStrike" kern="0" cap="none" spc="0" normalizeH="0" baseline="0" noProof="0" dirty="0" smtClean="0">
                <a:ln>
                  <a:noFill/>
                </a:ln>
                <a:solidFill>
                  <a:schemeClr val="tx1"/>
                </a:solidFill>
                <a:effectLst/>
                <a:uLnTx/>
                <a:uFillTx/>
                <a:latin typeface="+mn-lt"/>
                <a:ea typeface="+mn-ea"/>
                <a:cs typeface="ＭＳ Ｐゴシック"/>
              </a:rPr>
              <a:t>South</a:t>
            </a:r>
            <a:r>
              <a:rPr kumimoji="0" lang="en-US" sz="2000" i="0" u="none" strike="noStrike" kern="0" cap="none" spc="0" normalizeH="0" noProof="0" dirty="0" smtClean="0">
                <a:ln>
                  <a:noFill/>
                </a:ln>
                <a:solidFill>
                  <a:schemeClr val="tx1"/>
                </a:solidFill>
                <a:effectLst/>
                <a:uLnTx/>
                <a:uFillTx/>
                <a:latin typeface="+mn-lt"/>
                <a:ea typeface="+mn-ea"/>
                <a:cs typeface="ＭＳ Ｐゴシック"/>
              </a:rPr>
              <a:t> Arlington</a:t>
            </a:r>
            <a:r>
              <a:rPr kumimoji="0" lang="en-US" sz="2000" i="0" u="none" strike="noStrike" kern="0" cap="none" spc="0" normalizeH="0" baseline="0" noProof="0" dirty="0" smtClean="0">
                <a:ln>
                  <a:noFill/>
                </a:ln>
                <a:solidFill>
                  <a:schemeClr val="tx1"/>
                </a:solidFill>
                <a:effectLst/>
                <a:uLnTx/>
                <a:uFillTx/>
                <a:latin typeface="+mn-lt"/>
                <a:ea typeface="+mn-ea"/>
                <a:cs typeface="ＭＳ Ｐゴシック"/>
              </a:rPr>
              <a:t>, South West, and North Central </a:t>
            </a:r>
            <a:r>
              <a:rPr kumimoji="0" lang="en-US" sz="2000" i="0" u="none" strike="noStrike" kern="0" cap="none" spc="0" normalizeH="0" noProof="0" dirty="0" smtClean="0">
                <a:ln>
                  <a:noFill/>
                </a:ln>
                <a:solidFill>
                  <a:schemeClr val="tx1"/>
                </a:solidFill>
                <a:effectLst/>
                <a:uLnTx/>
                <a:uFillTx/>
                <a:latin typeface="+mn-lt"/>
                <a:ea typeface="+mn-ea"/>
                <a:cs typeface="ＭＳ Ｐゴシック"/>
              </a:rPr>
              <a:t>have the least access to services for the study population.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chemeClr val="tx1"/>
              </a:solidFill>
              <a:effectLst/>
              <a:uLnTx/>
              <a:uFillTx/>
              <a:latin typeface="+mn-lt"/>
              <a:ea typeface="+mn-ea"/>
              <a:cs typeface="ＭＳ Ｐゴシック"/>
            </a:endParaRPr>
          </a:p>
        </p:txBody>
      </p:sp>
      <p:pic>
        <p:nvPicPr>
          <p:cNvPr id="5122" name="Picture 2"/>
          <p:cNvPicPr>
            <a:picLocks noChangeAspect="1" noChangeArrowheads="1"/>
          </p:cNvPicPr>
          <p:nvPr/>
        </p:nvPicPr>
        <p:blipFill>
          <a:blip r:embed="rId3" cstate="print"/>
          <a:srcRect/>
          <a:stretch>
            <a:fillRect/>
          </a:stretch>
        </p:blipFill>
        <p:spPr bwMode="auto">
          <a:xfrm>
            <a:off x="490007" y="2601561"/>
            <a:ext cx="8161798" cy="31219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Conclusions - Supply</a:t>
            </a:r>
            <a:endParaRPr lang="en-US" dirty="0"/>
          </a:p>
        </p:txBody>
      </p:sp>
      <p:sp>
        <p:nvSpPr>
          <p:cNvPr id="3" name="Content Placeholder 2"/>
          <p:cNvSpPr>
            <a:spLocks noGrp="1"/>
          </p:cNvSpPr>
          <p:nvPr>
            <p:ph idx="1"/>
          </p:nvPr>
        </p:nvSpPr>
        <p:spPr>
          <a:xfrm>
            <a:off x="314325" y="1344052"/>
            <a:ext cx="8515350" cy="4646613"/>
          </a:xfrm>
        </p:spPr>
        <p:txBody>
          <a:bodyPr/>
          <a:lstStyle/>
          <a:p>
            <a:r>
              <a:rPr lang="en-US" sz="1600" dirty="0" smtClean="0"/>
              <a:t>Supply of acute care beds for the study population within Tarrant County is slightly less than the county at </a:t>
            </a:r>
            <a:r>
              <a:rPr lang="en-US" sz="1600" dirty="0" smtClean="0"/>
              <a:t>large</a:t>
            </a:r>
            <a:r>
              <a:rPr lang="en-US" sz="1600" dirty="0" smtClean="0"/>
              <a:t>.</a:t>
            </a:r>
            <a:endParaRPr lang="en-US" sz="1600" dirty="0" smtClean="0"/>
          </a:p>
          <a:p>
            <a:r>
              <a:rPr lang="en-US" sz="1600" dirty="0" smtClean="0"/>
              <a:t>When looking at drive times to hospitals, a 30 minute drive time was used as this is a typical planning parameter.  That comparison shows that there are an adequate number of beds per 100K study population within a 30 minute drive of each service area (including out of county beds) as compared to the number of beds per 100K for the service area.</a:t>
            </a:r>
          </a:p>
          <a:p>
            <a:r>
              <a:rPr lang="en-US" sz="1600" dirty="0" smtClean="0"/>
              <a:t>All of these acute care hospitals have emergency departments, and thus it is reasonable to conclude that there is adequate ED coverage for the study population as well.</a:t>
            </a:r>
          </a:p>
          <a:p>
            <a:r>
              <a:rPr lang="en-US" sz="1600" dirty="0" smtClean="0"/>
              <a:t>Urgent care clinics are scattered throughout the county; in comparing them to where the highest numbers of study population live, there are fewer in those areas than in others.  This is expected since most of these are for-profit providers that target areas of better payer mix.  The two JPS urgent care clinics are accessible to most of the county within 30 minutes</a:t>
            </a:r>
          </a:p>
          <a:p>
            <a:r>
              <a:rPr lang="en-US" sz="1600" dirty="0" smtClean="0"/>
              <a:t>There is an undersupply of primary care providers for the entire county, including the study population.</a:t>
            </a:r>
          </a:p>
          <a:p>
            <a:r>
              <a:rPr lang="en-US" sz="1600" dirty="0" smtClean="0"/>
              <a:t>This undersupply varies widely by service area, which can be attributed to the geographic distribution of hospital locations.</a:t>
            </a:r>
          </a:p>
          <a:p>
            <a:endParaRPr lang="en-US" sz="1600"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10</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888" y="2568575"/>
            <a:ext cx="7772400" cy="1362075"/>
          </a:xfrm>
        </p:spPr>
        <p:txBody>
          <a:bodyPr/>
          <a:lstStyle/>
          <a:p>
            <a:pPr algn="ctr" eaLnBrk="1" hangingPunct="1">
              <a:defRPr/>
            </a:pPr>
            <a:r>
              <a:rPr lang="en-US" sz="2800" dirty="0" smtClean="0">
                <a:cs typeface="+mj-cs"/>
              </a:rPr>
              <a:t>Key Medical needs</a:t>
            </a:r>
            <a:br>
              <a:rPr lang="en-US" sz="2800" dirty="0" smtClean="0">
                <a:cs typeface="+mj-cs"/>
              </a:rPr>
            </a:br>
            <a:r>
              <a:rPr lang="en-US" sz="2800" dirty="0" smtClean="0">
                <a:cs typeface="+mj-cs"/>
              </a:rPr>
              <a:t>IP, OP ED and Amb. Surg. Utilization</a:t>
            </a:r>
            <a:endParaRPr lang="en-US" sz="2800" dirty="0">
              <a:cs typeface="+mj-cs"/>
            </a:endParaRPr>
          </a:p>
        </p:txBody>
      </p:sp>
      <p:sp>
        <p:nvSpPr>
          <p:cNvPr id="24579" name="Slide Number Placeholder 3"/>
          <p:cNvSpPr>
            <a:spLocks noGrp="1"/>
          </p:cNvSpPr>
          <p:nvPr>
            <p:ph type="sldNum" sz="quarter" idx="10"/>
          </p:nvPr>
        </p:nvSpPr>
        <p:spPr>
          <a:noFill/>
        </p:spPr>
        <p:txBody>
          <a:bodyPr/>
          <a:lstStyle/>
          <a:p>
            <a:fld id="{1CCE48E7-1262-443E-9655-52938E59D4DF}" type="slidenum">
              <a:rPr lang="en-US" smtClean="0">
                <a:latin typeface="Arial" pitchFamily="34" charset="0"/>
                <a:ea typeface="ＭＳ Ｐゴシック"/>
                <a:cs typeface="ＭＳ Ｐゴシック"/>
              </a:rPr>
              <a:pPr/>
              <a:t>11</a:t>
            </a:fld>
            <a:endParaRPr lang="en-US" dirty="0" smtClean="0">
              <a:solidFill>
                <a:schemeClr val="bg1"/>
              </a:solidFill>
              <a:latin typeface="Arial"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smtClean="0"/>
              <a:t>JPS Market Share</a:t>
            </a:r>
          </a:p>
        </p:txBody>
      </p:sp>
      <p:sp>
        <p:nvSpPr>
          <p:cNvPr id="4" name="Slide Number Placeholder 3"/>
          <p:cNvSpPr>
            <a:spLocks noGrp="1"/>
          </p:cNvSpPr>
          <p:nvPr>
            <p:ph type="sldNum" sz="quarter" idx="10"/>
          </p:nvPr>
        </p:nvSpPr>
        <p:spPr/>
        <p:txBody>
          <a:bodyPr/>
          <a:lstStyle/>
          <a:p>
            <a:pPr>
              <a:defRPr/>
            </a:pPr>
            <a:fld id="{06C073EE-20F2-480F-879F-DD3D03F47E77}" type="slidenum">
              <a:rPr lang="en-US" smtClean="0"/>
              <a:pPr>
                <a:defRPr/>
              </a:pPr>
              <a:t>12</a:t>
            </a:fld>
            <a:endParaRPr lang="en-US" dirty="0">
              <a:solidFill>
                <a:schemeClr val="bg1"/>
              </a:solidFill>
            </a:endParaRPr>
          </a:p>
        </p:txBody>
      </p:sp>
      <p:sp>
        <p:nvSpPr>
          <p:cNvPr id="7" name="Content Placeholder 2"/>
          <p:cNvSpPr>
            <a:spLocks noGrp="1"/>
          </p:cNvSpPr>
          <p:nvPr>
            <p:ph idx="1"/>
          </p:nvPr>
        </p:nvSpPr>
        <p:spPr>
          <a:xfrm>
            <a:off x="314325" y="1377577"/>
            <a:ext cx="8515350" cy="1446306"/>
          </a:xfrm>
        </p:spPr>
        <p:txBody>
          <a:bodyPr/>
          <a:lstStyle/>
          <a:p>
            <a:pPr eaLnBrk="1" hangingPunct="1"/>
            <a:r>
              <a:rPr lang="en-US" sz="1300" dirty="0" smtClean="0"/>
              <a:t>JPS’s market share by service areas varies from the JPS market share for Tarrant County as a whole.  </a:t>
            </a:r>
          </a:p>
          <a:p>
            <a:pPr eaLnBrk="1" hangingPunct="1"/>
            <a:r>
              <a:rPr lang="en-US" sz="1300" dirty="0" smtClean="0"/>
              <a:t>Areas such as Grapevine/CV, HEB, North West, North Central, South Arlington, and North Arlington, and South West are area where for 1 or more services (Inpatient, Outpatient ED, and Ambulatory Surgery) that JPS market share  is less than the JPS market share for the county.</a:t>
            </a:r>
          </a:p>
          <a:p>
            <a:pPr eaLnBrk="1" hangingPunct="1"/>
            <a:r>
              <a:rPr lang="en-US" sz="1300" dirty="0" smtClean="0"/>
              <a:t>Thus, these are areas where JPS’ market share could be increased, particularly if the needs of the community are not being met by another provider</a:t>
            </a:r>
            <a:r>
              <a:rPr lang="en-US" sz="1300" dirty="0" smtClean="0"/>
              <a:t>.</a:t>
            </a:r>
          </a:p>
          <a:p>
            <a:pPr eaLnBrk="1" hangingPunct="1"/>
            <a:r>
              <a:rPr lang="en-US" sz="1300" dirty="0" smtClean="0"/>
              <a:t>Absolute population is not a part of market share calculation.</a:t>
            </a:r>
            <a:endParaRPr lang="en-US" sz="1300" dirty="0" smtClean="0"/>
          </a:p>
        </p:txBody>
      </p:sp>
      <p:pic>
        <p:nvPicPr>
          <p:cNvPr id="2050" name="Picture 2"/>
          <p:cNvPicPr>
            <a:picLocks noChangeAspect="1" noChangeArrowheads="1"/>
          </p:cNvPicPr>
          <p:nvPr/>
        </p:nvPicPr>
        <p:blipFill>
          <a:blip r:embed="rId3" cstate="print"/>
          <a:srcRect/>
          <a:stretch>
            <a:fillRect/>
          </a:stretch>
        </p:blipFill>
        <p:spPr bwMode="auto">
          <a:xfrm>
            <a:off x="467678" y="3148965"/>
            <a:ext cx="8391525" cy="3143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888" y="2568575"/>
            <a:ext cx="7772400" cy="1362075"/>
          </a:xfrm>
        </p:spPr>
        <p:txBody>
          <a:bodyPr/>
          <a:lstStyle/>
          <a:p>
            <a:pPr algn="ctr" eaLnBrk="1" hangingPunct="1">
              <a:defRPr/>
            </a:pPr>
            <a:r>
              <a:rPr lang="en-US" sz="2800" dirty="0" smtClean="0">
                <a:cs typeface="+mj-cs"/>
              </a:rPr>
              <a:t>Clinic Capacity and wait times</a:t>
            </a:r>
            <a:endParaRPr lang="en-US" sz="2800" dirty="0">
              <a:cs typeface="+mj-cs"/>
            </a:endParaRPr>
          </a:p>
        </p:txBody>
      </p:sp>
      <p:sp>
        <p:nvSpPr>
          <p:cNvPr id="24579" name="Slide Number Placeholder 3"/>
          <p:cNvSpPr>
            <a:spLocks noGrp="1"/>
          </p:cNvSpPr>
          <p:nvPr>
            <p:ph type="sldNum" sz="quarter" idx="10"/>
          </p:nvPr>
        </p:nvSpPr>
        <p:spPr>
          <a:noFill/>
        </p:spPr>
        <p:txBody>
          <a:bodyPr/>
          <a:lstStyle/>
          <a:p>
            <a:fld id="{1CCE48E7-1262-443E-9655-52938E59D4DF}" type="slidenum">
              <a:rPr lang="en-US" smtClean="0">
                <a:latin typeface="Arial" pitchFamily="34" charset="0"/>
                <a:ea typeface="ＭＳ Ｐゴシック"/>
                <a:cs typeface="ＭＳ Ｐゴシック"/>
              </a:rPr>
              <a:pPr/>
              <a:t>13</a:t>
            </a:fld>
            <a:endParaRPr lang="en-US" dirty="0" smtClean="0">
              <a:solidFill>
                <a:schemeClr val="bg1"/>
              </a:solidFill>
              <a:latin typeface="Arial"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Conclusions - Utilization</a:t>
            </a:r>
            <a:endParaRPr lang="en-US" dirty="0"/>
          </a:p>
        </p:txBody>
      </p:sp>
      <p:sp>
        <p:nvSpPr>
          <p:cNvPr id="3" name="Content Placeholder 2"/>
          <p:cNvSpPr>
            <a:spLocks noGrp="1"/>
          </p:cNvSpPr>
          <p:nvPr>
            <p:ph idx="1"/>
          </p:nvPr>
        </p:nvSpPr>
        <p:spPr/>
        <p:txBody>
          <a:bodyPr/>
          <a:lstStyle/>
          <a:p>
            <a:r>
              <a:rPr lang="en-US" sz="1800" dirty="0" smtClean="0"/>
              <a:t>Inpatient services appear to be appropriately utilized by the study population, with a 2% under utilization.</a:t>
            </a:r>
          </a:p>
          <a:p>
            <a:r>
              <a:rPr lang="en-US" sz="1800" dirty="0" smtClean="0"/>
              <a:t>Emergency rooms appear to be overutilized by the study population by close to 45%, suggesting that ED’s may be being used as a primary point of access by this group.  This may be an indicator of limited access to urgent care and primary care.</a:t>
            </a:r>
          </a:p>
          <a:p>
            <a:r>
              <a:rPr lang="en-US" sz="1800" dirty="0" smtClean="0"/>
              <a:t>Ambulatory surgery services are underutilized compared to expected use rates for the population by 36%, suggesting inadequate access to these services.</a:t>
            </a:r>
          </a:p>
          <a:p>
            <a:pPr eaLnBrk="1" hangingPunct="1"/>
            <a:r>
              <a:rPr lang="en-US" sz="1800" dirty="0" smtClean="0"/>
              <a:t>JPS has the greatest market share in South East, Central, South Central, West, and South West service areas.</a:t>
            </a:r>
          </a:p>
          <a:p>
            <a:pPr eaLnBrk="1" hangingPunct="1"/>
            <a:r>
              <a:rPr lang="en-US" sz="1800" dirty="0" smtClean="0"/>
              <a:t>Grapevine/CV, HEB, North West, and North Central are the areas where the needs of the study population are being met the most by other providers and being met the least by JPS.</a:t>
            </a:r>
          </a:p>
          <a:p>
            <a:pPr eaLnBrk="1" hangingPunct="1"/>
            <a:r>
              <a:rPr lang="en-US" sz="1800" dirty="0" smtClean="0"/>
              <a:t>The JPS clinics appear to have higher productivity as compared to expected FTE performance to median MGMA benchmarks</a:t>
            </a:r>
          </a:p>
          <a:p>
            <a:pPr>
              <a:buNone/>
            </a:pPr>
            <a:endParaRPr lang="en-US" sz="2000"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14</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888" y="2568575"/>
            <a:ext cx="7772400" cy="1362075"/>
          </a:xfrm>
        </p:spPr>
        <p:txBody>
          <a:bodyPr/>
          <a:lstStyle/>
          <a:p>
            <a:pPr algn="ctr" eaLnBrk="1" hangingPunct="1">
              <a:defRPr/>
            </a:pPr>
            <a:r>
              <a:rPr lang="en-US" sz="2800" dirty="0" smtClean="0">
                <a:cs typeface="+mj-cs"/>
              </a:rPr>
              <a:t>correlations and conclusions</a:t>
            </a:r>
            <a:endParaRPr lang="en-US" sz="2800" dirty="0">
              <a:cs typeface="+mj-cs"/>
            </a:endParaRPr>
          </a:p>
        </p:txBody>
      </p:sp>
      <p:sp>
        <p:nvSpPr>
          <p:cNvPr id="24579" name="Slide Number Placeholder 3"/>
          <p:cNvSpPr>
            <a:spLocks noGrp="1"/>
          </p:cNvSpPr>
          <p:nvPr>
            <p:ph type="sldNum" sz="quarter" idx="10"/>
          </p:nvPr>
        </p:nvSpPr>
        <p:spPr>
          <a:noFill/>
        </p:spPr>
        <p:txBody>
          <a:bodyPr/>
          <a:lstStyle/>
          <a:p>
            <a:fld id="{1CCE48E7-1262-443E-9655-52938E59D4DF}" type="slidenum">
              <a:rPr lang="en-US" smtClean="0">
                <a:latin typeface="Arial" pitchFamily="34" charset="0"/>
                <a:ea typeface="ＭＳ Ｐゴシック"/>
                <a:cs typeface="ＭＳ Ｐゴシック"/>
              </a:rPr>
              <a:pPr/>
              <a:t>15</a:t>
            </a:fld>
            <a:endParaRPr lang="en-US" dirty="0" smtClean="0">
              <a:solidFill>
                <a:schemeClr val="bg1"/>
              </a:solidFill>
              <a:latin typeface="Arial"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Care Needs Assessment</a:t>
            </a:r>
            <a:endParaRPr lang="en-US" dirty="0"/>
          </a:p>
        </p:txBody>
      </p:sp>
      <p:sp>
        <p:nvSpPr>
          <p:cNvPr id="3" name="Content Placeholder 2"/>
          <p:cNvSpPr>
            <a:spLocks noGrp="1"/>
          </p:cNvSpPr>
          <p:nvPr>
            <p:ph idx="1"/>
          </p:nvPr>
        </p:nvSpPr>
        <p:spPr/>
        <p:txBody>
          <a:bodyPr/>
          <a:lstStyle/>
          <a:p>
            <a:r>
              <a:rPr lang="en-US" sz="1800" dirty="0" smtClean="0"/>
              <a:t>Supply of acute care beds per 100K study population (144) is lower than the supply for the total population (205).</a:t>
            </a:r>
          </a:p>
          <a:p>
            <a:r>
              <a:rPr lang="en-US" sz="1800" dirty="0" smtClean="0"/>
              <a:t>Service areas 30 minute drive time study shows that there is an adequate number of acute care beds to meet the needs of the study population.</a:t>
            </a:r>
          </a:p>
          <a:p>
            <a:r>
              <a:rPr lang="en-US" sz="1800" dirty="0" smtClean="0"/>
              <a:t>Actual utilization of inpatient services shows only a very slight gap relative to the expected utilization (less than 2%), indicating that the study population is being served at either JPS or another facility.</a:t>
            </a:r>
          </a:p>
          <a:p>
            <a:r>
              <a:rPr lang="en-US" sz="1800" dirty="0" smtClean="0"/>
              <a:t>When compared to the largest county hospital service districts in Texas, only Harris County has more acute care beds for the study population.</a:t>
            </a:r>
          </a:p>
          <a:p>
            <a:r>
              <a:rPr lang="en-US" sz="1800" dirty="0" smtClean="0"/>
              <a:t>Acute care market share of the study population for JPS is 52%.  JPS captures greater than the average market share in 4 of the 6 service areas with the highest demand. Other areas JPS has lower market share, suggesting other providers are meeting the need.</a:t>
            </a:r>
          </a:p>
          <a:p>
            <a:r>
              <a:rPr lang="en-US" sz="1800" dirty="0" smtClean="0"/>
              <a:t>The conclusion then is that there is an adequate supply of acute care beds to meet the needs of the study population of Tarrant County.</a:t>
            </a:r>
            <a:endParaRPr lang="en-US" sz="1800"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16</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Outpatient Care Needs Assessment</a:t>
            </a:r>
            <a:endParaRPr lang="en-US" dirty="0"/>
          </a:p>
        </p:txBody>
      </p:sp>
      <p:sp>
        <p:nvSpPr>
          <p:cNvPr id="3" name="Content Placeholder 2"/>
          <p:cNvSpPr>
            <a:spLocks noGrp="1"/>
          </p:cNvSpPr>
          <p:nvPr>
            <p:ph idx="1"/>
          </p:nvPr>
        </p:nvSpPr>
        <p:spPr>
          <a:xfrm>
            <a:off x="314325" y="1329265"/>
            <a:ext cx="8515350" cy="4646613"/>
          </a:xfrm>
        </p:spPr>
        <p:txBody>
          <a:bodyPr/>
          <a:lstStyle/>
          <a:p>
            <a:r>
              <a:rPr lang="en-US" sz="1800" dirty="0" smtClean="0"/>
              <a:t>Multiple factors need to be considered to assess outpatient needs:</a:t>
            </a:r>
          </a:p>
          <a:p>
            <a:pPr lvl="1"/>
            <a:r>
              <a:rPr lang="en-US" sz="1600" dirty="0" smtClean="0"/>
              <a:t>Emergency services</a:t>
            </a:r>
          </a:p>
          <a:p>
            <a:pPr lvl="1"/>
            <a:r>
              <a:rPr lang="en-US" sz="1600" dirty="0" smtClean="0"/>
              <a:t>Urgent care service</a:t>
            </a:r>
          </a:p>
          <a:p>
            <a:pPr lvl="1"/>
            <a:r>
              <a:rPr lang="en-US" sz="1600" dirty="0" smtClean="0"/>
              <a:t>Clinic services</a:t>
            </a:r>
          </a:p>
          <a:p>
            <a:r>
              <a:rPr lang="en-US" sz="1800" dirty="0" smtClean="0"/>
              <a:t>Using inpatient hospitals as a proxy for access to emergency departments, there appears to adequate supply of emergency services for the population.</a:t>
            </a:r>
          </a:p>
          <a:p>
            <a:r>
              <a:rPr lang="en-US" sz="1800" dirty="0" smtClean="0"/>
              <a:t>In addition, actual utilization of emergency services by the study population is 45% higher than projected utilization, which may suggest that the population utilizes emergency services for primary care as opposed to clinics and urgent care centers, suggesting a potential access issue.</a:t>
            </a:r>
          </a:p>
          <a:p>
            <a:r>
              <a:rPr lang="en-US" sz="1800" dirty="0" smtClean="0"/>
              <a:t>ED market share of the study population for JPS is 31%. JPS captures greater than the average market share in 4 of the 6 service areas with the highest demand. Other areas JPS has lower market share, suggesting other providers are meeting the need.</a:t>
            </a:r>
          </a:p>
          <a:p>
            <a:r>
              <a:rPr lang="en-US" sz="1800" dirty="0" smtClean="0"/>
              <a:t>ED visits coded as non-emergent may be a barometer of lack of access to urgent and primary care, and are evident in several of the service areas where need is high.</a:t>
            </a:r>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17</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Outpatient Needs Assessment</a:t>
            </a:r>
            <a:endParaRPr lang="en-US" dirty="0"/>
          </a:p>
        </p:txBody>
      </p:sp>
      <p:sp>
        <p:nvSpPr>
          <p:cNvPr id="3" name="Content Placeholder 2"/>
          <p:cNvSpPr>
            <a:spLocks noGrp="1"/>
          </p:cNvSpPr>
          <p:nvPr>
            <p:ph idx="1"/>
          </p:nvPr>
        </p:nvSpPr>
        <p:spPr/>
        <p:txBody>
          <a:bodyPr/>
          <a:lstStyle/>
          <a:p>
            <a:r>
              <a:rPr lang="en-US" sz="1800" dirty="0" smtClean="0"/>
              <a:t>Urgent care providers are primarily located in geographies where the study population is not.</a:t>
            </a:r>
          </a:p>
          <a:p>
            <a:r>
              <a:rPr lang="en-US" sz="1800" dirty="0" smtClean="0"/>
              <a:t>Primary care utilization is high in the JPS clinics, with productivity per provider FTE exceeding expected MGMA benchmarks.</a:t>
            </a:r>
          </a:p>
          <a:p>
            <a:r>
              <a:rPr lang="en-US" sz="1800" dirty="0" smtClean="0"/>
              <a:t>Primary care provider FTE’s supply is lower than demand for the study population, and for Tarrant County as a whole.</a:t>
            </a:r>
            <a:endParaRPr lang="en-US" sz="1800"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18</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idx="1"/>
          </p:nvPr>
        </p:nvSpPr>
        <p:spPr/>
        <p:txBody>
          <a:bodyPr/>
          <a:lstStyle/>
          <a:p>
            <a:r>
              <a:rPr lang="en-US" dirty="0" smtClean="0"/>
              <a:t>Demographic Assessment and Defining the Study Population</a:t>
            </a:r>
          </a:p>
          <a:p>
            <a:r>
              <a:rPr lang="en-US" dirty="0" smtClean="0"/>
              <a:t>Health Status Needs Indicators</a:t>
            </a:r>
          </a:p>
          <a:p>
            <a:r>
              <a:rPr lang="en-US" dirty="0" smtClean="0"/>
              <a:t>Tarrant County Health Care Service Providers Supply</a:t>
            </a:r>
          </a:p>
          <a:p>
            <a:r>
              <a:rPr lang="en-US" dirty="0" smtClean="0"/>
              <a:t>Health Services Utilization</a:t>
            </a:r>
          </a:p>
          <a:p>
            <a:r>
              <a:rPr lang="en-US" dirty="0" smtClean="0"/>
              <a:t>Clinic Capacity and Wait Times</a:t>
            </a:r>
          </a:p>
          <a:p>
            <a:r>
              <a:rPr lang="en-US" dirty="0" smtClean="0"/>
              <a:t>Correlations and Conclusions</a:t>
            </a:r>
          </a:p>
          <a:p>
            <a:r>
              <a:rPr lang="en-US" smtClean="0"/>
              <a:t>Recommendations</a:t>
            </a:r>
            <a:endParaRPr lang="en-US" dirty="0" smtClean="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1</a:t>
            </a:fld>
            <a:endParaRPr lang="en-US"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888" y="2568575"/>
            <a:ext cx="7772400" cy="1362075"/>
          </a:xfrm>
        </p:spPr>
        <p:txBody>
          <a:bodyPr/>
          <a:lstStyle/>
          <a:p>
            <a:pPr algn="ctr" eaLnBrk="1" hangingPunct="1">
              <a:defRPr/>
            </a:pPr>
            <a:r>
              <a:rPr lang="en-US" sz="2800" dirty="0" smtClean="0">
                <a:cs typeface="+mj-cs"/>
              </a:rPr>
              <a:t>Recommendations to fill gaps</a:t>
            </a:r>
            <a:endParaRPr lang="en-US" sz="2800" dirty="0">
              <a:cs typeface="+mj-cs"/>
            </a:endParaRPr>
          </a:p>
        </p:txBody>
      </p:sp>
      <p:sp>
        <p:nvSpPr>
          <p:cNvPr id="24579" name="Slide Number Placeholder 3"/>
          <p:cNvSpPr>
            <a:spLocks noGrp="1"/>
          </p:cNvSpPr>
          <p:nvPr>
            <p:ph type="sldNum" sz="quarter" idx="10"/>
          </p:nvPr>
        </p:nvSpPr>
        <p:spPr>
          <a:noFill/>
        </p:spPr>
        <p:txBody>
          <a:bodyPr/>
          <a:lstStyle/>
          <a:p>
            <a:fld id="{1CCE48E7-1262-443E-9655-52938E59D4DF}" type="slidenum">
              <a:rPr lang="en-US" smtClean="0">
                <a:latin typeface="Arial" pitchFamily="34" charset="0"/>
                <a:ea typeface="ＭＳ Ｐゴシック"/>
                <a:cs typeface="ＭＳ Ｐゴシック"/>
              </a:rPr>
              <a:pPr/>
              <a:t>19</a:t>
            </a:fld>
            <a:endParaRPr lang="en-US" dirty="0" smtClean="0">
              <a:solidFill>
                <a:schemeClr val="bg1"/>
              </a:solidFill>
              <a:latin typeface="Arial"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The Needs of Tarrant County</a:t>
            </a:r>
            <a:endParaRPr lang="en-US" dirty="0"/>
          </a:p>
        </p:txBody>
      </p:sp>
      <p:sp>
        <p:nvSpPr>
          <p:cNvPr id="4" name="Slide Number Placeholder 3"/>
          <p:cNvSpPr>
            <a:spLocks noGrp="1"/>
          </p:cNvSpPr>
          <p:nvPr>
            <p:ph type="sldNum" sz="quarter" idx="10"/>
          </p:nvPr>
        </p:nvSpPr>
        <p:spPr/>
        <p:txBody>
          <a:bodyPr/>
          <a:lstStyle/>
          <a:p>
            <a:fld id="{6258C985-8C62-4DCF-BDAE-76EB8045C99B}" type="slidenum">
              <a:rPr lang="en-US" smtClean="0"/>
              <a:pPr/>
              <a:t>20</a:t>
            </a:fld>
            <a:endParaRPr lang="en-US" dirty="0">
              <a:solidFill>
                <a:schemeClr val="bg1"/>
              </a:solidFill>
            </a:endParaRPr>
          </a:p>
        </p:txBody>
      </p:sp>
      <p:sp>
        <p:nvSpPr>
          <p:cNvPr id="5" name="Right Arrow Callout 4"/>
          <p:cNvSpPr/>
          <p:nvPr/>
        </p:nvSpPr>
        <p:spPr bwMode="auto">
          <a:xfrm>
            <a:off x="114300" y="1341765"/>
            <a:ext cx="2132189" cy="1017612"/>
          </a:xfrm>
          <a:prstGeom prst="right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6" charset="-128"/>
            </a:endParaRPr>
          </a:p>
        </p:txBody>
      </p:sp>
      <p:sp>
        <p:nvSpPr>
          <p:cNvPr id="6" name="TextBox 5"/>
          <p:cNvSpPr txBox="1"/>
          <p:nvPr/>
        </p:nvSpPr>
        <p:spPr>
          <a:xfrm>
            <a:off x="0" y="1581804"/>
            <a:ext cx="1583715" cy="584775"/>
          </a:xfrm>
          <a:prstGeom prst="rect">
            <a:avLst/>
          </a:prstGeom>
          <a:noFill/>
        </p:spPr>
        <p:txBody>
          <a:bodyPr wrap="square" rtlCol="0">
            <a:spAutoFit/>
          </a:bodyPr>
          <a:lstStyle/>
          <a:p>
            <a:pPr algn="ctr"/>
            <a:r>
              <a:rPr lang="en-US" sz="1600" b="1" dirty="0" smtClean="0">
                <a:solidFill>
                  <a:schemeClr val="bg1"/>
                </a:solidFill>
              </a:rPr>
              <a:t>Acute Care Services</a:t>
            </a:r>
            <a:endParaRPr lang="en-US" sz="1600" b="1" dirty="0">
              <a:solidFill>
                <a:schemeClr val="bg1"/>
              </a:solidFill>
            </a:endParaRPr>
          </a:p>
        </p:txBody>
      </p:sp>
      <p:sp>
        <p:nvSpPr>
          <p:cNvPr id="11" name="Content Placeholder 2"/>
          <p:cNvSpPr txBox="1">
            <a:spLocks/>
          </p:cNvSpPr>
          <p:nvPr/>
        </p:nvSpPr>
        <p:spPr bwMode="auto">
          <a:xfrm>
            <a:off x="2539999" y="1354668"/>
            <a:ext cx="6468533" cy="1004708"/>
          </a:xfrm>
          <a:prstGeom prst="rect">
            <a:avLst/>
          </a:prstGeom>
          <a:no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1400" b="0" i="0" u="none" strike="noStrike" kern="0" cap="none" spc="0" normalizeH="0" noProof="0" dirty="0" smtClean="0">
                <a:ln>
                  <a:noFill/>
                </a:ln>
                <a:solidFill>
                  <a:schemeClr val="tx1"/>
                </a:solidFill>
                <a:effectLst/>
                <a:uLnTx/>
                <a:uFillTx/>
                <a:latin typeface="+mn-lt"/>
                <a:ea typeface="+mn-ea"/>
                <a:cs typeface="+mn-cs"/>
              </a:rPr>
              <a:t>No additional acute care beds are necessary, as the needs are currently being met.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1400" kern="0" dirty="0" smtClean="0">
                <a:latin typeface="+mn-lt"/>
                <a:ea typeface="+mn-ea"/>
                <a:cs typeface="+mn-cs"/>
              </a:rPr>
              <a:t>Continued monitoring of acute care bed utilization is warranted.</a:t>
            </a:r>
            <a:endParaRPr kumimoji="0" lang="en-US" sz="1400" b="0" i="0" u="none" strike="noStrike" kern="0" cap="none" spc="0" normalizeH="0" noProof="0" dirty="0" smtClean="0">
              <a:ln>
                <a:noFill/>
              </a:ln>
              <a:solidFill>
                <a:schemeClr val="tx1"/>
              </a:solidFill>
              <a:effectLst/>
              <a:uLnTx/>
              <a:uFillTx/>
              <a:latin typeface="+mn-lt"/>
              <a:ea typeface="+mn-ea"/>
              <a:cs typeface="+mn-cs"/>
            </a:endParaRPr>
          </a:p>
        </p:txBody>
      </p:sp>
      <p:sp>
        <p:nvSpPr>
          <p:cNvPr id="12" name="Content Placeholder 2"/>
          <p:cNvSpPr txBox="1">
            <a:spLocks/>
          </p:cNvSpPr>
          <p:nvPr/>
        </p:nvSpPr>
        <p:spPr bwMode="auto">
          <a:xfrm>
            <a:off x="2528712" y="2444037"/>
            <a:ext cx="6479822" cy="1055519"/>
          </a:xfrm>
          <a:prstGeom prst="rect">
            <a:avLst/>
          </a:prstGeom>
          <a:no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FontTx/>
              <a:buChar char="•"/>
              <a:defRPr/>
            </a:pPr>
            <a:r>
              <a:rPr lang="en-US" sz="1400" kern="0" dirty="0" smtClean="0">
                <a:latin typeface="+mn-lt"/>
                <a:ea typeface="+mn-ea"/>
                <a:cs typeface="+mn-cs"/>
              </a:rPr>
              <a:t>Emergency department services for the study population are currently being met, and thus there appears to be no need for additional ER capacity.</a:t>
            </a:r>
          </a:p>
          <a:p>
            <a:pPr marL="342900" indent="-342900">
              <a:spcBef>
                <a:spcPct val="20000"/>
              </a:spcBef>
              <a:buFontTx/>
              <a:buChar char="•"/>
              <a:defRPr/>
            </a:pPr>
            <a:r>
              <a:rPr lang="en-US" sz="1400" kern="0" dirty="0" smtClean="0">
                <a:latin typeface="+mn-lt"/>
                <a:ea typeface="+mn-ea"/>
                <a:cs typeface="+mn-cs"/>
              </a:rPr>
              <a:t>JPS should add urgent care services to meet the needs of those seeking non-emergent  and primary care in the ED’s in some of its service areas.</a:t>
            </a:r>
          </a:p>
          <a:p>
            <a:pPr marL="342900" indent="-342900">
              <a:spcBef>
                <a:spcPct val="20000"/>
              </a:spcBef>
              <a:buFontTx/>
              <a:buChar char="•"/>
              <a:defRPr/>
            </a:pPr>
            <a:endParaRPr lang="en-US" sz="1400" kern="0" dirty="0" smtClean="0">
              <a:latin typeface="+mn-lt"/>
              <a:ea typeface="+mn-ea"/>
              <a:cs typeface="+mn-cs"/>
            </a:endParaRPr>
          </a:p>
        </p:txBody>
      </p:sp>
      <p:sp>
        <p:nvSpPr>
          <p:cNvPr id="15" name="TextBox 14"/>
          <p:cNvSpPr txBox="1"/>
          <p:nvPr/>
        </p:nvSpPr>
        <p:spPr>
          <a:xfrm>
            <a:off x="444500" y="2709331"/>
            <a:ext cx="1193800" cy="430887"/>
          </a:xfrm>
          <a:prstGeom prst="rect">
            <a:avLst/>
          </a:prstGeom>
          <a:noFill/>
        </p:spPr>
        <p:txBody>
          <a:bodyPr wrap="square" rtlCol="0">
            <a:spAutoFit/>
          </a:bodyPr>
          <a:lstStyle/>
          <a:p>
            <a:r>
              <a:rPr lang="en-US" sz="1100" b="1" dirty="0" smtClean="0">
                <a:solidFill>
                  <a:schemeClr val="bg1"/>
                </a:solidFill>
              </a:rPr>
              <a:t>Consolidation of Services</a:t>
            </a:r>
            <a:endParaRPr lang="en-US" sz="1100" b="1" dirty="0">
              <a:solidFill>
                <a:schemeClr val="bg1"/>
              </a:solidFill>
            </a:endParaRPr>
          </a:p>
        </p:txBody>
      </p:sp>
      <p:sp>
        <p:nvSpPr>
          <p:cNvPr id="17" name="Right Arrow Callout 16"/>
          <p:cNvSpPr/>
          <p:nvPr/>
        </p:nvSpPr>
        <p:spPr bwMode="auto">
          <a:xfrm>
            <a:off x="114300" y="2480731"/>
            <a:ext cx="2130552" cy="1014984"/>
          </a:xfrm>
          <a:prstGeom prst="right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6" charset="-128"/>
            </a:endParaRPr>
          </a:p>
        </p:txBody>
      </p:sp>
      <p:sp>
        <p:nvSpPr>
          <p:cNvPr id="18" name="TextBox 17"/>
          <p:cNvSpPr txBox="1"/>
          <p:nvPr/>
        </p:nvSpPr>
        <p:spPr>
          <a:xfrm>
            <a:off x="0" y="2484458"/>
            <a:ext cx="1581912" cy="830997"/>
          </a:xfrm>
          <a:prstGeom prst="rect">
            <a:avLst/>
          </a:prstGeom>
          <a:noFill/>
        </p:spPr>
        <p:txBody>
          <a:bodyPr wrap="square" rtlCol="0">
            <a:spAutoFit/>
          </a:bodyPr>
          <a:lstStyle/>
          <a:p>
            <a:pPr algn="ctr"/>
            <a:r>
              <a:rPr lang="en-US" sz="1600" b="1" dirty="0" smtClean="0">
                <a:solidFill>
                  <a:schemeClr val="bg1"/>
                </a:solidFill>
              </a:rPr>
              <a:t>Emergency and Urgent Care Services</a:t>
            </a:r>
            <a:endParaRPr lang="en-US" sz="1600" b="1" dirty="0">
              <a:solidFill>
                <a:schemeClr val="bg1"/>
              </a:solidFill>
            </a:endParaRPr>
          </a:p>
        </p:txBody>
      </p:sp>
      <p:sp>
        <p:nvSpPr>
          <p:cNvPr id="19" name="TextBox 18"/>
          <p:cNvSpPr txBox="1"/>
          <p:nvPr/>
        </p:nvSpPr>
        <p:spPr>
          <a:xfrm>
            <a:off x="437445" y="4048469"/>
            <a:ext cx="1193800" cy="430887"/>
          </a:xfrm>
          <a:prstGeom prst="rect">
            <a:avLst/>
          </a:prstGeom>
          <a:noFill/>
        </p:spPr>
        <p:txBody>
          <a:bodyPr wrap="square" rtlCol="0">
            <a:spAutoFit/>
          </a:bodyPr>
          <a:lstStyle/>
          <a:p>
            <a:r>
              <a:rPr lang="en-US" sz="1100" b="1" dirty="0" smtClean="0">
                <a:solidFill>
                  <a:schemeClr val="bg1"/>
                </a:solidFill>
              </a:rPr>
              <a:t>Consolidation of Services</a:t>
            </a:r>
            <a:endParaRPr lang="en-US" sz="1100" b="1" dirty="0">
              <a:solidFill>
                <a:schemeClr val="bg1"/>
              </a:solidFill>
            </a:endParaRPr>
          </a:p>
        </p:txBody>
      </p:sp>
      <p:sp>
        <p:nvSpPr>
          <p:cNvPr id="20" name="Right Arrow Callout 19"/>
          <p:cNvSpPr/>
          <p:nvPr/>
        </p:nvSpPr>
        <p:spPr bwMode="auto">
          <a:xfrm>
            <a:off x="107245" y="3819869"/>
            <a:ext cx="2130552" cy="1014984"/>
          </a:xfrm>
          <a:prstGeom prst="right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6" charset="-128"/>
            </a:endParaRPr>
          </a:p>
        </p:txBody>
      </p:sp>
      <p:sp>
        <p:nvSpPr>
          <p:cNvPr id="21" name="TextBox 20"/>
          <p:cNvSpPr txBox="1"/>
          <p:nvPr/>
        </p:nvSpPr>
        <p:spPr>
          <a:xfrm>
            <a:off x="0" y="4033157"/>
            <a:ext cx="1569155" cy="584775"/>
          </a:xfrm>
          <a:prstGeom prst="rect">
            <a:avLst/>
          </a:prstGeom>
          <a:noFill/>
        </p:spPr>
        <p:txBody>
          <a:bodyPr wrap="square" rtlCol="0">
            <a:spAutoFit/>
          </a:bodyPr>
          <a:lstStyle/>
          <a:p>
            <a:pPr algn="ctr"/>
            <a:r>
              <a:rPr lang="en-US" sz="1600" b="1" dirty="0" smtClean="0">
                <a:solidFill>
                  <a:schemeClr val="bg1"/>
                </a:solidFill>
              </a:rPr>
              <a:t>JPS Primary Care Clinics</a:t>
            </a:r>
            <a:endParaRPr lang="en-US" sz="1600" b="1" dirty="0">
              <a:solidFill>
                <a:schemeClr val="bg1"/>
              </a:solidFill>
            </a:endParaRPr>
          </a:p>
        </p:txBody>
      </p:sp>
      <p:sp>
        <p:nvSpPr>
          <p:cNvPr id="27" name="Content Placeholder 2"/>
          <p:cNvSpPr txBox="1">
            <a:spLocks/>
          </p:cNvSpPr>
          <p:nvPr/>
        </p:nvSpPr>
        <p:spPr bwMode="auto">
          <a:xfrm>
            <a:off x="2528711" y="3624943"/>
            <a:ext cx="6483096" cy="1443768"/>
          </a:xfrm>
          <a:prstGeom prst="rect">
            <a:avLst/>
          </a:prstGeom>
          <a:no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defTabSz="914400" eaLnBrk="1" latinLnBrk="0" hangingPunct="1">
              <a:lnSpc>
                <a:spcPct val="100000"/>
              </a:lnSpc>
              <a:spcBef>
                <a:spcPct val="20000"/>
              </a:spcBef>
              <a:buClrTx/>
              <a:buSzTx/>
              <a:buFontTx/>
              <a:buChar char="•"/>
              <a:tabLst/>
              <a:defRPr/>
            </a:pPr>
            <a:r>
              <a:rPr lang="en-US" sz="1400" kern="0" dirty="0" smtClean="0">
                <a:latin typeface="+mn-lt"/>
                <a:ea typeface="+mn-ea"/>
                <a:cs typeface="+mn-cs"/>
              </a:rPr>
              <a:t>JPS primary care clinics appear to be operating at or above capacity in many locations, and should be expanded to meet the needs of the study population.</a:t>
            </a:r>
          </a:p>
          <a:p>
            <a:pPr marL="342900" marR="0" lvl="0" indent="-342900" defTabSz="914400" eaLnBrk="1" latinLnBrk="0" hangingPunct="1">
              <a:lnSpc>
                <a:spcPct val="100000"/>
              </a:lnSpc>
              <a:spcBef>
                <a:spcPct val="20000"/>
              </a:spcBef>
              <a:buClrTx/>
              <a:buSzTx/>
              <a:buFontTx/>
              <a:buChar char="•"/>
              <a:tabLst/>
              <a:defRPr/>
            </a:pPr>
            <a:r>
              <a:rPr lang="en-US" sz="1400" kern="0" dirty="0" smtClean="0">
                <a:latin typeface="+mn-lt"/>
                <a:ea typeface="+mn-ea"/>
                <a:cs typeface="+mn-cs"/>
              </a:rPr>
              <a:t>In order to continuously monitor and update the needs of the community, a more streamlined approach to monitoring clinic FTE’s, visits, and wait to next visit times should be considered.</a:t>
            </a:r>
          </a:p>
        </p:txBody>
      </p:sp>
      <p:sp>
        <p:nvSpPr>
          <p:cNvPr id="16" name="TextBox 15"/>
          <p:cNvSpPr txBox="1"/>
          <p:nvPr/>
        </p:nvSpPr>
        <p:spPr>
          <a:xfrm>
            <a:off x="431799" y="5374925"/>
            <a:ext cx="1193800" cy="430887"/>
          </a:xfrm>
          <a:prstGeom prst="rect">
            <a:avLst/>
          </a:prstGeom>
          <a:noFill/>
        </p:spPr>
        <p:txBody>
          <a:bodyPr wrap="square" rtlCol="0">
            <a:spAutoFit/>
          </a:bodyPr>
          <a:lstStyle/>
          <a:p>
            <a:r>
              <a:rPr lang="en-US" sz="1100" b="1" dirty="0" smtClean="0">
                <a:solidFill>
                  <a:schemeClr val="bg1"/>
                </a:solidFill>
              </a:rPr>
              <a:t>Consolidation of Services</a:t>
            </a:r>
            <a:endParaRPr lang="en-US" sz="1100" b="1" dirty="0">
              <a:solidFill>
                <a:schemeClr val="bg1"/>
              </a:solidFill>
            </a:endParaRPr>
          </a:p>
        </p:txBody>
      </p:sp>
      <p:sp>
        <p:nvSpPr>
          <p:cNvPr id="22" name="Right Arrow Callout 21"/>
          <p:cNvSpPr/>
          <p:nvPr/>
        </p:nvSpPr>
        <p:spPr bwMode="auto">
          <a:xfrm>
            <a:off x="101599" y="5146325"/>
            <a:ext cx="2130552" cy="1014984"/>
          </a:xfrm>
          <a:prstGeom prst="right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6" charset="-128"/>
            </a:endParaRPr>
          </a:p>
        </p:txBody>
      </p:sp>
      <p:sp>
        <p:nvSpPr>
          <p:cNvPr id="23" name="TextBox 22"/>
          <p:cNvSpPr txBox="1"/>
          <p:nvPr/>
        </p:nvSpPr>
        <p:spPr>
          <a:xfrm>
            <a:off x="-5646" y="5359613"/>
            <a:ext cx="1569155" cy="584775"/>
          </a:xfrm>
          <a:prstGeom prst="rect">
            <a:avLst/>
          </a:prstGeom>
          <a:noFill/>
        </p:spPr>
        <p:txBody>
          <a:bodyPr wrap="square" rtlCol="0">
            <a:spAutoFit/>
          </a:bodyPr>
          <a:lstStyle/>
          <a:p>
            <a:pPr algn="ctr"/>
            <a:r>
              <a:rPr lang="en-US" sz="1600" b="1" dirty="0" smtClean="0">
                <a:solidFill>
                  <a:schemeClr val="bg1"/>
                </a:solidFill>
              </a:rPr>
              <a:t>Ambulatory Surgery</a:t>
            </a:r>
            <a:endParaRPr lang="en-US" sz="1600" b="1" dirty="0">
              <a:solidFill>
                <a:schemeClr val="bg1"/>
              </a:solidFill>
            </a:endParaRPr>
          </a:p>
        </p:txBody>
      </p:sp>
      <p:sp>
        <p:nvSpPr>
          <p:cNvPr id="24" name="Content Placeholder 2"/>
          <p:cNvSpPr txBox="1">
            <a:spLocks/>
          </p:cNvSpPr>
          <p:nvPr/>
        </p:nvSpPr>
        <p:spPr bwMode="auto">
          <a:xfrm>
            <a:off x="2534353" y="5130801"/>
            <a:ext cx="6468533" cy="1145820"/>
          </a:xfrm>
          <a:prstGeom prst="rect">
            <a:avLst/>
          </a:prstGeom>
          <a:no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1400" b="0" i="0" u="none" strike="noStrike" kern="0" cap="none" spc="0" normalizeH="0" noProof="0" dirty="0" smtClean="0">
                <a:ln>
                  <a:noFill/>
                </a:ln>
                <a:solidFill>
                  <a:schemeClr val="tx1"/>
                </a:solidFill>
                <a:effectLst/>
                <a:uLnTx/>
                <a:uFillTx/>
                <a:latin typeface="+mn-lt"/>
                <a:ea typeface="+mn-ea"/>
                <a:cs typeface="+mn-cs"/>
              </a:rPr>
              <a:t>Ambulatory surgery expected utilization is not being met for the study population in Tarrant County; thus, investment to increase access should be </a:t>
            </a:r>
            <a:r>
              <a:rPr kumimoji="0" lang="en-US" sz="1400" b="0" i="0" u="none" strike="noStrike" kern="0" cap="none" spc="0" normalizeH="0" noProof="0" dirty="0" err="1" smtClean="0">
                <a:ln>
                  <a:noFill/>
                </a:ln>
                <a:solidFill>
                  <a:schemeClr val="tx1"/>
                </a:solidFill>
                <a:effectLst/>
                <a:uLnTx/>
                <a:uFillTx/>
                <a:latin typeface="+mn-lt"/>
                <a:ea typeface="+mn-ea"/>
                <a:cs typeface="+mn-cs"/>
              </a:rPr>
              <a:t>condsidered</a:t>
            </a:r>
            <a:r>
              <a:rPr kumimoji="0" lang="en-US" sz="1400" b="0" i="0" u="none" strike="noStrike" kern="0" cap="none" spc="0" normalizeH="0" noProof="0" dirty="0" smtClean="0">
                <a:ln>
                  <a:noFill/>
                </a:ln>
                <a:solidFill>
                  <a:schemeClr val="tx1"/>
                </a:solidFill>
                <a:effectLst/>
                <a:uLnTx/>
                <a:uFillTx/>
                <a:latin typeface="+mn-lt"/>
                <a:ea typeface="+mn-ea"/>
                <a:cs typeface="+mn-cs"/>
              </a:rPr>
              <a: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1400" kern="0" dirty="0" smtClean="0">
                <a:latin typeface="+mn-lt"/>
                <a:ea typeface="+mn-ea"/>
                <a:cs typeface="+mn-cs"/>
              </a:rPr>
              <a:t>Tracking of referrals by geography should be done to determine best location based on need.</a:t>
            </a:r>
            <a:endParaRPr kumimoji="0" lang="en-US" sz="1400" b="0" i="0" u="none" strike="noStrike" kern="0" cap="none" spc="0" normalizeH="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Urgent Care Clinic Expansion</a:t>
            </a:r>
            <a:endParaRPr lang="en-US" dirty="0"/>
          </a:p>
        </p:txBody>
      </p:sp>
      <p:sp>
        <p:nvSpPr>
          <p:cNvPr id="3" name="Content Placeholder 2"/>
          <p:cNvSpPr>
            <a:spLocks noGrp="1"/>
          </p:cNvSpPr>
          <p:nvPr>
            <p:ph idx="1"/>
          </p:nvPr>
        </p:nvSpPr>
        <p:spPr>
          <a:xfrm>
            <a:off x="314325" y="1344052"/>
            <a:ext cx="8515350" cy="4646613"/>
          </a:xfrm>
        </p:spPr>
        <p:txBody>
          <a:bodyPr/>
          <a:lstStyle/>
          <a:p>
            <a:r>
              <a:rPr lang="en-US" sz="2000" dirty="0" smtClean="0"/>
              <a:t>JPS should add urgent care clinics in Tarrant County in order to best meet the needs of the study population:</a:t>
            </a:r>
          </a:p>
          <a:p>
            <a:pPr lvl="1"/>
            <a:r>
              <a:rPr lang="en-US" sz="1800" dirty="0" smtClean="0"/>
              <a:t>Reduce current ED overutilization</a:t>
            </a:r>
          </a:p>
          <a:p>
            <a:pPr lvl="1"/>
            <a:r>
              <a:rPr lang="en-US" sz="1800" dirty="0" smtClean="0"/>
              <a:t>Reduce non-emergent ED visit classifications</a:t>
            </a:r>
          </a:p>
          <a:p>
            <a:pPr lvl="1"/>
            <a:r>
              <a:rPr lang="en-US" sz="1800" dirty="0" smtClean="0"/>
              <a:t>Reducing demand on PCP clinics</a:t>
            </a:r>
          </a:p>
          <a:p>
            <a:pPr lvl="1"/>
            <a:r>
              <a:rPr lang="en-US" sz="1800" dirty="0" smtClean="0"/>
              <a:t>Creation of lower cost avenues of care</a:t>
            </a:r>
          </a:p>
          <a:p>
            <a:r>
              <a:rPr lang="en-US" sz="2000" dirty="0" smtClean="0"/>
              <a:t>Locations of urgent care clinic should be driven by the following factors:</a:t>
            </a:r>
          </a:p>
          <a:p>
            <a:pPr lvl="1"/>
            <a:r>
              <a:rPr lang="en-US" sz="1800" dirty="0" smtClean="0"/>
              <a:t>Absolute volume of study population</a:t>
            </a:r>
          </a:p>
          <a:p>
            <a:pPr lvl="1"/>
            <a:r>
              <a:rPr lang="en-US" sz="1800" dirty="0" smtClean="0"/>
              <a:t>Drive times to existing JPS urgent care facilities</a:t>
            </a:r>
          </a:p>
          <a:p>
            <a:pPr lvl="1"/>
            <a:r>
              <a:rPr lang="en-US" sz="1800" dirty="0" smtClean="0"/>
              <a:t>Magnitude of ED overutilization from study population in a service area</a:t>
            </a:r>
          </a:p>
          <a:p>
            <a:pPr lvl="1"/>
            <a:r>
              <a:rPr lang="en-US" sz="1800" dirty="0" smtClean="0"/>
              <a:t>Magnitude of non-emergent ED visits in a service area</a:t>
            </a:r>
          </a:p>
          <a:p>
            <a:pPr lvl="1"/>
            <a:r>
              <a:rPr lang="en-US" sz="1800" dirty="0" smtClean="0"/>
              <a:t>Magnitude of primary care wait times for access</a:t>
            </a:r>
          </a:p>
          <a:p>
            <a:r>
              <a:rPr lang="en-US" sz="2000" dirty="0" smtClean="0"/>
              <a:t>These variables have been looked at in correlation in the next several pages, which will inform areas of need for urgent care.</a:t>
            </a:r>
            <a:endParaRPr lang="en-US" sz="2000"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21</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Urgent Care Prioritization, Variable 1</a:t>
            </a:r>
            <a:endParaRPr lang="en-US"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22</a:t>
            </a:fld>
            <a:endParaRPr lang="en-US" dirty="0">
              <a:solidFill>
                <a:schemeClr val="bg1"/>
              </a:solidFill>
            </a:endParaRPr>
          </a:p>
        </p:txBody>
      </p:sp>
      <p:sp>
        <p:nvSpPr>
          <p:cNvPr id="6" name="Content Placeholder 2"/>
          <p:cNvSpPr txBox="1">
            <a:spLocks/>
          </p:cNvSpPr>
          <p:nvPr/>
        </p:nvSpPr>
        <p:spPr bwMode="auto">
          <a:xfrm>
            <a:off x="6344357" y="1498600"/>
            <a:ext cx="2799644" cy="46466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600" kern="0" noProof="0" dirty="0" smtClean="0">
                <a:latin typeface="+mn-lt"/>
                <a:ea typeface="+mn-ea"/>
              </a:rPr>
              <a:t>The top right quadrant is where the highest ED overutilization and non-emergent ED visits are.</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dirty="0" smtClean="0">
                <a:ln>
                  <a:noFill/>
                </a:ln>
                <a:solidFill>
                  <a:schemeClr val="tx1"/>
                </a:solidFill>
                <a:effectLst/>
                <a:uLnTx/>
                <a:uFillTx/>
                <a:latin typeface="+mn-lt"/>
                <a:ea typeface="+mn-ea"/>
                <a:cs typeface="ＭＳ Ｐゴシック"/>
              </a:rPr>
              <a:t>The</a:t>
            </a:r>
            <a:r>
              <a:rPr kumimoji="0" lang="en-US" sz="1600" b="0" i="0" u="none" strike="noStrike" kern="0" cap="none" spc="0" normalizeH="0" dirty="0" smtClean="0">
                <a:ln>
                  <a:noFill/>
                </a:ln>
                <a:solidFill>
                  <a:schemeClr val="tx1"/>
                </a:solidFill>
                <a:effectLst/>
                <a:uLnTx/>
                <a:uFillTx/>
                <a:latin typeface="+mn-lt"/>
                <a:ea typeface="+mn-ea"/>
                <a:cs typeface="ＭＳ Ｐゴシック"/>
              </a:rPr>
              <a:t> size of the bubble is demand (absolute study population and health needs).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600" kern="0" dirty="0" smtClean="0">
                <a:latin typeface="+mn-lt"/>
                <a:ea typeface="+mn-ea"/>
              </a:rPr>
              <a:t>Based on this, JPS could consider prioritization of urgent care clinics in:</a:t>
            </a:r>
          </a:p>
          <a:p>
            <a:pPr marL="800100" lvl="1" indent="-342900" eaLnBrk="0" hangingPunct="0">
              <a:spcBef>
                <a:spcPct val="20000"/>
              </a:spcBef>
              <a:buFontTx/>
              <a:buChar char="•"/>
            </a:pPr>
            <a:r>
              <a:rPr kumimoji="0" lang="en-US" sz="1400" b="0" i="0" u="none" strike="noStrike" kern="0" cap="none" spc="0" normalizeH="0" baseline="0" noProof="0" dirty="0" smtClean="0">
                <a:ln>
                  <a:noFill/>
                </a:ln>
                <a:solidFill>
                  <a:schemeClr val="tx1"/>
                </a:solidFill>
                <a:effectLst/>
                <a:uLnTx/>
                <a:uFillTx/>
                <a:latin typeface="+mn-lt"/>
                <a:ea typeface="+mn-ea"/>
                <a:cs typeface="ＭＳ Ｐゴシック"/>
              </a:rPr>
              <a:t>Central</a:t>
            </a:r>
          </a:p>
          <a:p>
            <a:pPr marL="800100" lvl="1" indent="-342900" eaLnBrk="0" hangingPunct="0">
              <a:spcBef>
                <a:spcPct val="20000"/>
              </a:spcBef>
              <a:buFontTx/>
              <a:buChar char="•"/>
            </a:pPr>
            <a:r>
              <a:rPr lang="en-US" sz="1400" kern="0" dirty="0" smtClean="0"/>
              <a:t>South East</a:t>
            </a:r>
          </a:p>
          <a:p>
            <a:pPr marL="800100" lvl="1" indent="-342900" eaLnBrk="0" hangingPunct="0">
              <a:spcBef>
                <a:spcPct val="20000"/>
              </a:spcBef>
              <a:buFontTx/>
              <a:buChar char="•"/>
            </a:pPr>
            <a:r>
              <a:rPr lang="en-US" sz="1400" kern="0" dirty="0" smtClean="0">
                <a:latin typeface="+mn-lt"/>
                <a:ea typeface="+mn-ea"/>
              </a:rPr>
              <a:t>North Arlington</a:t>
            </a:r>
          </a:p>
          <a:p>
            <a:pPr marL="800100" lvl="1" indent="-342900" eaLnBrk="0" hangingPunct="0">
              <a:spcBef>
                <a:spcPct val="20000"/>
              </a:spcBef>
              <a:buFontTx/>
              <a:buChar char="•"/>
            </a:pPr>
            <a:r>
              <a:rPr lang="en-US" sz="1400" kern="0" dirty="0" smtClean="0">
                <a:latin typeface="+mn-lt"/>
                <a:ea typeface="+mn-ea"/>
              </a:rPr>
              <a:t>South Arlington</a:t>
            </a:r>
          </a:p>
          <a:p>
            <a:pPr marL="800100" lvl="1" indent="-342900" eaLnBrk="0" hangingPunct="0">
              <a:spcBef>
                <a:spcPct val="20000"/>
              </a:spcBef>
              <a:buFontTx/>
              <a:buChar char="•"/>
            </a:pPr>
            <a:r>
              <a:rPr lang="en-US" sz="1400" kern="0" dirty="0" smtClean="0">
                <a:latin typeface="+mn-lt"/>
                <a:ea typeface="+mn-ea"/>
              </a:rPr>
              <a:t>South Central</a:t>
            </a:r>
          </a:p>
          <a:p>
            <a:pPr marL="800100" lvl="1" indent="-342900" eaLnBrk="0" hangingPunct="0">
              <a:spcBef>
                <a:spcPct val="20000"/>
              </a:spcBef>
              <a:buFontTx/>
              <a:buChar char="•"/>
            </a:pPr>
            <a:r>
              <a:rPr kumimoji="0" lang="en-US" sz="1400" b="0" i="0" u="none" strike="noStrike" kern="0" cap="none" spc="0" normalizeH="0" baseline="0" noProof="0" dirty="0" smtClean="0">
                <a:ln>
                  <a:noFill/>
                </a:ln>
                <a:solidFill>
                  <a:schemeClr val="tx1"/>
                </a:solidFill>
                <a:effectLst/>
                <a:uLnTx/>
                <a:uFillTx/>
                <a:latin typeface="+mn-lt"/>
                <a:ea typeface="+mn-ea"/>
                <a:cs typeface="ＭＳ Ｐゴシック"/>
              </a:rPr>
              <a:t>HEB</a:t>
            </a:r>
            <a:endParaRPr kumimoji="0" lang="en-US" sz="1400" b="0" i="0" u="none" strike="noStrike" kern="0" cap="none" spc="0" normalizeH="0" baseline="0" noProof="0" dirty="0">
              <a:ln>
                <a:noFill/>
              </a:ln>
              <a:solidFill>
                <a:schemeClr val="tx1"/>
              </a:solidFill>
              <a:effectLst/>
              <a:uLnTx/>
              <a:uFillTx/>
              <a:latin typeface="+mn-lt"/>
              <a:ea typeface="+mn-ea"/>
              <a:cs typeface="ＭＳ Ｐゴシック"/>
            </a:endParaRPr>
          </a:p>
        </p:txBody>
      </p:sp>
      <p:pic>
        <p:nvPicPr>
          <p:cNvPr id="3" name="Content Placeholder 2"/>
          <p:cNvPicPr>
            <a:picLocks noGrp="1" noChangeAspect="1" noChangeArrowheads="1"/>
          </p:cNvPicPr>
          <p:nvPr>
            <p:ph idx="1"/>
          </p:nvPr>
        </p:nvPicPr>
        <p:blipFill>
          <a:blip r:embed="rId3" cstate="print"/>
          <a:srcRect/>
          <a:stretch>
            <a:fillRect/>
          </a:stretch>
        </p:blipFill>
        <p:spPr bwMode="auto">
          <a:xfrm>
            <a:off x="56445" y="1521178"/>
            <a:ext cx="6389093" cy="46466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Urgent Care Prioritization, Variable 1</a:t>
            </a:r>
            <a:br>
              <a:rPr lang="en-US" dirty="0" smtClean="0"/>
            </a:br>
            <a:r>
              <a:rPr lang="en-US" sz="2000" dirty="0" smtClean="0"/>
              <a:t>Data Table</a:t>
            </a:r>
            <a:endParaRPr lang="en-US"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23</a:t>
            </a:fld>
            <a:endParaRPr lang="en-US" dirty="0">
              <a:solidFill>
                <a:schemeClr val="bg1"/>
              </a:solidFill>
            </a:endParaRPr>
          </a:p>
        </p:txBody>
      </p:sp>
      <p:pic>
        <p:nvPicPr>
          <p:cNvPr id="2050" name="Picture 2"/>
          <p:cNvPicPr>
            <a:picLocks noGrp="1" noChangeAspect="1" noChangeArrowheads="1"/>
          </p:cNvPicPr>
          <p:nvPr>
            <p:ph idx="1"/>
          </p:nvPr>
        </p:nvPicPr>
        <p:blipFill>
          <a:blip r:embed="rId3" cstate="print"/>
          <a:srcRect/>
          <a:stretch>
            <a:fillRect/>
          </a:stretch>
        </p:blipFill>
        <p:spPr bwMode="auto">
          <a:xfrm>
            <a:off x="1784868" y="2017327"/>
            <a:ext cx="5551690" cy="279636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Urgent Care Prioritization, Variable 2</a:t>
            </a:r>
            <a:endParaRPr lang="en-US"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24</a:t>
            </a:fld>
            <a:endParaRPr lang="en-US" dirty="0">
              <a:solidFill>
                <a:schemeClr val="bg1"/>
              </a:solidFill>
            </a:endParaRPr>
          </a:p>
        </p:txBody>
      </p:sp>
      <p:sp>
        <p:nvSpPr>
          <p:cNvPr id="6" name="Content Placeholder 2"/>
          <p:cNvSpPr txBox="1">
            <a:spLocks/>
          </p:cNvSpPr>
          <p:nvPr/>
        </p:nvSpPr>
        <p:spPr bwMode="auto">
          <a:xfrm>
            <a:off x="6355645" y="1498600"/>
            <a:ext cx="2788356" cy="46466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600" kern="0" noProof="0" dirty="0" smtClean="0">
                <a:latin typeface="+mn-lt"/>
                <a:ea typeface="+mn-ea"/>
              </a:rPr>
              <a:t>The top right quadrant is where the highest non-emergent ED visits and JPS Primary Care Clinic overutilization are.</a:t>
            </a:r>
          </a:p>
          <a:p>
            <a:pPr marL="342900" lvl="0" indent="-342900" eaLnBrk="0" hangingPunct="0">
              <a:spcBef>
                <a:spcPct val="20000"/>
              </a:spcBef>
              <a:buFontTx/>
              <a:buChar char="•"/>
              <a:defRPr/>
            </a:pPr>
            <a:r>
              <a:rPr lang="en-US" sz="1600" kern="0" dirty="0" smtClean="0"/>
              <a:t>The size of the bubble is demand (absolute study population and health needs).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600" kern="0" dirty="0" smtClean="0">
                <a:latin typeface="+mn-lt"/>
                <a:ea typeface="+mn-ea"/>
              </a:rPr>
              <a:t>Based on this, JPS could consider prioritization of urgent care clinics in:</a:t>
            </a:r>
          </a:p>
          <a:p>
            <a:pPr marL="800100" lvl="1" indent="-342900" eaLnBrk="0" hangingPunct="0">
              <a:spcBef>
                <a:spcPct val="20000"/>
              </a:spcBef>
              <a:buFontTx/>
              <a:buChar char="•"/>
            </a:pPr>
            <a:r>
              <a:rPr lang="en-US" sz="1400" kern="0" dirty="0" smtClean="0"/>
              <a:t>Central</a:t>
            </a:r>
          </a:p>
          <a:p>
            <a:pPr marL="800100" lvl="1" indent="-342900" eaLnBrk="0" hangingPunct="0">
              <a:spcBef>
                <a:spcPct val="20000"/>
              </a:spcBef>
              <a:buFontTx/>
              <a:buChar char="•"/>
            </a:pPr>
            <a:r>
              <a:rPr lang="en-US" sz="1400" kern="0" dirty="0" smtClean="0"/>
              <a:t>North Arlington</a:t>
            </a:r>
          </a:p>
          <a:p>
            <a:pPr marL="800100" lvl="1" indent="-342900" eaLnBrk="0" hangingPunct="0">
              <a:spcBef>
                <a:spcPct val="20000"/>
              </a:spcBef>
              <a:buFontTx/>
              <a:buChar char="•"/>
            </a:pPr>
            <a:r>
              <a:rPr kumimoji="0" lang="en-US" sz="1400" b="0" i="0" u="none" strike="noStrike" kern="0" cap="none" spc="0" normalizeH="0" baseline="0" noProof="0" dirty="0" smtClean="0">
                <a:ln>
                  <a:noFill/>
                </a:ln>
                <a:solidFill>
                  <a:schemeClr val="tx1"/>
                </a:solidFill>
                <a:effectLst/>
                <a:uLnTx/>
                <a:uFillTx/>
                <a:latin typeface="+mn-lt"/>
                <a:ea typeface="+mn-ea"/>
                <a:cs typeface="ＭＳ Ｐゴシック"/>
              </a:rPr>
              <a:t>South East</a:t>
            </a:r>
          </a:p>
          <a:p>
            <a:pPr marL="800100" lvl="1" indent="-342900" eaLnBrk="0" hangingPunct="0">
              <a:spcBef>
                <a:spcPct val="20000"/>
              </a:spcBef>
              <a:buFontTx/>
              <a:buChar char="•"/>
            </a:pPr>
            <a:r>
              <a:rPr lang="en-US" sz="1400" kern="0" dirty="0" smtClean="0"/>
              <a:t>South Arlington</a:t>
            </a:r>
          </a:p>
          <a:p>
            <a:pPr marL="800100" lvl="1" indent="-342900" eaLnBrk="0" hangingPunct="0">
              <a:spcBef>
                <a:spcPct val="20000"/>
              </a:spcBef>
              <a:buFontTx/>
              <a:buChar char="•"/>
            </a:pPr>
            <a:r>
              <a:rPr lang="en-US" sz="1400" kern="0" dirty="0" smtClean="0">
                <a:latin typeface="+mn-lt"/>
                <a:ea typeface="+mn-ea"/>
              </a:rPr>
              <a:t>South Central</a:t>
            </a:r>
          </a:p>
          <a:p>
            <a:pPr marL="800100" lvl="1" indent="-342900" eaLnBrk="0" hangingPunct="0">
              <a:spcBef>
                <a:spcPct val="20000"/>
              </a:spcBef>
              <a:buFontTx/>
              <a:buChar char="•"/>
            </a:pPr>
            <a:r>
              <a:rPr kumimoji="0" lang="en-US" sz="1400" b="0" i="0" u="none" strike="noStrike" kern="0" cap="none" spc="0" normalizeH="0" baseline="0" noProof="0" dirty="0" smtClean="0">
                <a:ln>
                  <a:noFill/>
                </a:ln>
                <a:solidFill>
                  <a:schemeClr val="tx1"/>
                </a:solidFill>
                <a:effectLst/>
                <a:uLnTx/>
                <a:uFillTx/>
                <a:latin typeface="+mn-lt"/>
                <a:ea typeface="+mn-ea"/>
                <a:cs typeface="ＭＳ Ｐゴシック"/>
              </a:rPr>
              <a:t>North West</a:t>
            </a:r>
          </a:p>
        </p:txBody>
      </p:sp>
      <p:pic>
        <p:nvPicPr>
          <p:cNvPr id="1026" name="Picture 2"/>
          <p:cNvPicPr>
            <a:picLocks noChangeAspect="1" noChangeArrowheads="1"/>
          </p:cNvPicPr>
          <p:nvPr/>
        </p:nvPicPr>
        <p:blipFill>
          <a:blip r:embed="rId3" cstate="print"/>
          <a:srcRect/>
          <a:stretch>
            <a:fillRect/>
          </a:stretch>
        </p:blipFill>
        <p:spPr bwMode="auto">
          <a:xfrm>
            <a:off x="212821" y="1533640"/>
            <a:ext cx="6435281" cy="46802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Urgent Care Prioritization, Variable 2</a:t>
            </a:r>
            <a:br>
              <a:rPr lang="en-US" dirty="0" smtClean="0"/>
            </a:br>
            <a:r>
              <a:rPr lang="en-US" sz="2000" dirty="0" smtClean="0"/>
              <a:t>Data Table</a:t>
            </a:r>
            <a:endParaRPr lang="en-US"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25</a:t>
            </a:fld>
            <a:endParaRPr lang="en-US" dirty="0">
              <a:solidFill>
                <a:schemeClr val="bg1"/>
              </a:solidFill>
            </a:endParaRPr>
          </a:p>
        </p:txBody>
      </p:sp>
      <p:pic>
        <p:nvPicPr>
          <p:cNvPr id="2050" name="Picture 2"/>
          <p:cNvPicPr>
            <a:picLocks noChangeAspect="1" noChangeArrowheads="1"/>
          </p:cNvPicPr>
          <p:nvPr/>
        </p:nvPicPr>
        <p:blipFill>
          <a:blip r:embed="rId3" cstate="print"/>
          <a:srcRect/>
          <a:stretch>
            <a:fillRect/>
          </a:stretch>
        </p:blipFill>
        <p:spPr bwMode="auto">
          <a:xfrm>
            <a:off x="2054761" y="2329073"/>
            <a:ext cx="5276850" cy="2886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Urgent Care Prioritization, Variable 3</a:t>
            </a:r>
            <a:endParaRPr lang="en-US"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26</a:t>
            </a:fld>
            <a:endParaRPr lang="en-US" dirty="0">
              <a:solidFill>
                <a:schemeClr val="bg1"/>
              </a:solidFill>
            </a:endParaRPr>
          </a:p>
        </p:txBody>
      </p:sp>
      <p:sp>
        <p:nvSpPr>
          <p:cNvPr id="6" name="Content Placeholder 2"/>
          <p:cNvSpPr txBox="1">
            <a:spLocks/>
          </p:cNvSpPr>
          <p:nvPr/>
        </p:nvSpPr>
        <p:spPr bwMode="auto">
          <a:xfrm>
            <a:off x="6344357" y="1498600"/>
            <a:ext cx="2799644" cy="46466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600" kern="0" noProof="0" dirty="0" smtClean="0">
                <a:latin typeface="+mn-lt"/>
                <a:ea typeface="+mn-ea"/>
              </a:rPr>
              <a:t>The top right quadrant is where the highest ED overutilization and longest  JPS urgent care drive times are.</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dirty="0" smtClean="0">
                <a:ln>
                  <a:noFill/>
                </a:ln>
                <a:solidFill>
                  <a:schemeClr val="tx1"/>
                </a:solidFill>
                <a:effectLst/>
                <a:uLnTx/>
                <a:uFillTx/>
                <a:latin typeface="+mn-lt"/>
                <a:ea typeface="+mn-ea"/>
                <a:cs typeface="ＭＳ Ｐゴシック"/>
              </a:rPr>
              <a:t>The</a:t>
            </a:r>
            <a:r>
              <a:rPr kumimoji="0" lang="en-US" sz="1600" b="0" i="0" u="none" strike="noStrike" kern="0" cap="none" spc="0" normalizeH="0" dirty="0" smtClean="0">
                <a:ln>
                  <a:noFill/>
                </a:ln>
                <a:solidFill>
                  <a:schemeClr val="tx1"/>
                </a:solidFill>
                <a:effectLst/>
                <a:uLnTx/>
                <a:uFillTx/>
                <a:latin typeface="+mn-lt"/>
                <a:ea typeface="+mn-ea"/>
                <a:cs typeface="ＭＳ Ｐゴシック"/>
              </a:rPr>
              <a:t> size of the bubble is demand (absolute study population and health needs).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600" kern="0" dirty="0" smtClean="0">
                <a:latin typeface="+mn-lt"/>
                <a:ea typeface="+mn-ea"/>
              </a:rPr>
              <a:t>Based on this, JPS could consider prioritization of urgent care clinics in:</a:t>
            </a:r>
          </a:p>
          <a:p>
            <a:pPr marL="800100" lvl="1" indent="-342900" eaLnBrk="0" hangingPunct="0">
              <a:spcBef>
                <a:spcPct val="20000"/>
              </a:spcBef>
              <a:buFontTx/>
              <a:buChar char="•"/>
            </a:pPr>
            <a:r>
              <a:rPr lang="en-US" sz="1400" kern="0" dirty="0" smtClean="0">
                <a:latin typeface="+mn-lt"/>
                <a:ea typeface="+mn-ea"/>
              </a:rPr>
              <a:t>North West</a:t>
            </a:r>
            <a:endParaRPr kumimoji="0" lang="en-US" sz="1400" b="0" i="0" u="none" strike="noStrike" kern="0" cap="none" spc="0" normalizeH="0" baseline="0" noProof="0" dirty="0" smtClean="0">
              <a:ln>
                <a:noFill/>
              </a:ln>
              <a:solidFill>
                <a:schemeClr val="tx1"/>
              </a:solidFill>
              <a:effectLst/>
              <a:uLnTx/>
              <a:uFillTx/>
              <a:latin typeface="+mn-lt"/>
              <a:ea typeface="+mn-ea"/>
              <a:cs typeface="ＭＳ Ｐゴシック"/>
            </a:endParaRPr>
          </a:p>
          <a:p>
            <a:pPr marL="800100" lvl="1" indent="-342900" eaLnBrk="0" hangingPunct="0">
              <a:spcBef>
                <a:spcPct val="20000"/>
              </a:spcBef>
              <a:buFontTx/>
              <a:buChar char="•"/>
            </a:pPr>
            <a:r>
              <a:rPr lang="en-US" sz="1400" kern="0" dirty="0" smtClean="0">
                <a:latin typeface="+mn-lt"/>
                <a:ea typeface="+mn-ea"/>
              </a:rPr>
              <a:t>South East</a:t>
            </a:r>
          </a:p>
          <a:p>
            <a:pPr marL="800100" lvl="1" indent="-342900" eaLnBrk="0" hangingPunct="0">
              <a:spcBef>
                <a:spcPct val="20000"/>
              </a:spcBef>
              <a:buFontTx/>
              <a:buChar char="•"/>
            </a:pPr>
            <a:r>
              <a:rPr lang="en-US" sz="1400" kern="0" dirty="0" smtClean="0">
                <a:latin typeface="+mn-lt"/>
                <a:ea typeface="+mn-ea"/>
              </a:rPr>
              <a:t>HEB</a:t>
            </a:r>
          </a:p>
          <a:p>
            <a:pPr marL="800100" lvl="1" indent="-342900" eaLnBrk="0" hangingPunct="0">
              <a:spcBef>
                <a:spcPct val="20000"/>
              </a:spcBef>
              <a:buFontTx/>
              <a:buChar char="•"/>
            </a:pPr>
            <a:r>
              <a:rPr lang="en-US" sz="1400" kern="0" dirty="0" smtClean="0">
                <a:latin typeface="+mn-lt"/>
                <a:ea typeface="+mn-ea"/>
              </a:rPr>
              <a:t>Central</a:t>
            </a:r>
          </a:p>
          <a:p>
            <a:pPr marL="800100" lvl="1" indent="-342900" eaLnBrk="0" hangingPunct="0">
              <a:spcBef>
                <a:spcPct val="20000"/>
              </a:spcBef>
              <a:buFontTx/>
              <a:buChar char="•"/>
            </a:pPr>
            <a:r>
              <a:rPr lang="en-US" sz="1400" kern="0" dirty="0" smtClean="0">
                <a:latin typeface="+mn-lt"/>
                <a:ea typeface="+mn-ea"/>
              </a:rPr>
              <a:t>South Arlington</a:t>
            </a:r>
          </a:p>
          <a:p>
            <a:pPr marL="800100" lvl="1" indent="-342900" eaLnBrk="0" hangingPunct="0">
              <a:spcBef>
                <a:spcPct val="20000"/>
              </a:spcBef>
              <a:buFontTx/>
              <a:buChar char="•"/>
            </a:pPr>
            <a:r>
              <a:rPr kumimoji="0" lang="en-US" sz="1400" b="0" i="0" u="none" strike="noStrike" kern="0" cap="none" spc="0" normalizeH="0" baseline="0" noProof="0" dirty="0" smtClean="0">
                <a:ln>
                  <a:noFill/>
                </a:ln>
                <a:solidFill>
                  <a:schemeClr val="tx1"/>
                </a:solidFill>
                <a:effectLst/>
                <a:uLnTx/>
                <a:uFillTx/>
                <a:latin typeface="+mn-lt"/>
                <a:ea typeface="+mn-ea"/>
                <a:cs typeface="ＭＳ Ｐゴシック"/>
              </a:rPr>
              <a:t>North Arlington</a:t>
            </a:r>
            <a:endParaRPr kumimoji="0" lang="en-US" sz="1400" b="0" i="0" u="none" strike="noStrike" kern="0" cap="none" spc="0" normalizeH="0" baseline="0" noProof="0" dirty="0">
              <a:ln>
                <a:noFill/>
              </a:ln>
              <a:solidFill>
                <a:schemeClr val="tx1"/>
              </a:solidFill>
              <a:effectLst/>
              <a:uLnTx/>
              <a:uFillTx/>
              <a:latin typeface="+mn-lt"/>
              <a:ea typeface="+mn-ea"/>
              <a:cs typeface="ＭＳ Ｐゴシック"/>
            </a:endParaRPr>
          </a:p>
        </p:txBody>
      </p:sp>
      <p:pic>
        <p:nvPicPr>
          <p:cNvPr id="3" name="Content Placeholder 2"/>
          <p:cNvPicPr>
            <a:picLocks noGrp="1" noChangeAspect="1" noChangeArrowheads="1"/>
          </p:cNvPicPr>
          <p:nvPr>
            <p:ph idx="1"/>
          </p:nvPr>
        </p:nvPicPr>
        <p:blipFill>
          <a:blip r:embed="rId3" cstate="print"/>
          <a:srcRect/>
          <a:stretch>
            <a:fillRect/>
          </a:stretch>
        </p:blipFill>
        <p:spPr bwMode="auto">
          <a:xfrm>
            <a:off x="253387" y="1509616"/>
            <a:ext cx="6398730" cy="4646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Urgent Care Prioritization, Variable 3</a:t>
            </a:r>
            <a:br>
              <a:rPr lang="en-US" dirty="0" smtClean="0"/>
            </a:br>
            <a:r>
              <a:rPr lang="en-US" sz="2000" dirty="0" smtClean="0"/>
              <a:t>Data Table</a:t>
            </a:r>
            <a:endParaRPr lang="en-US"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27</a:t>
            </a:fld>
            <a:endParaRPr lang="en-US" dirty="0">
              <a:solidFill>
                <a:schemeClr val="bg1"/>
              </a:solidFill>
            </a:endParaRPr>
          </a:p>
        </p:txBody>
      </p:sp>
      <p:pic>
        <p:nvPicPr>
          <p:cNvPr id="3074" name="Picture 2"/>
          <p:cNvPicPr>
            <a:picLocks noChangeAspect="1" noChangeArrowheads="1"/>
          </p:cNvPicPr>
          <p:nvPr/>
        </p:nvPicPr>
        <p:blipFill>
          <a:blip r:embed="rId3" cstate="print"/>
          <a:srcRect/>
          <a:stretch>
            <a:fillRect/>
          </a:stretch>
        </p:blipFill>
        <p:spPr bwMode="auto">
          <a:xfrm>
            <a:off x="1977643" y="2346344"/>
            <a:ext cx="5276850"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Urgent Care Prioritization, Variable 4</a:t>
            </a:r>
            <a:endParaRPr lang="en-US"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28</a:t>
            </a:fld>
            <a:endParaRPr lang="en-US" dirty="0">
              <a:solidFill>
                <a:schemeClr val="bg1"/>
              </a:solidFill>
            </a:endParaRPr>
          </a:p>
        </p:txBody>
      </p:sp>
      <p:sp>
        <p:nvSpPr>
          <p:cNvPr id="6" name="Content Placeholder 2"/>
          <p:cNvSpPr txBox="1">
            <a:spLocks/>
          </p:cNvSpPr>
          <p:nvPr/>
        </p:nvSpPr>
        <p:spPr bwMode="auto">
          <a:xfrm>
            <a:off x="6355645" y="1498600"/>
            <a:ext cx="2788356" cy="49132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600" kern="0" noProof="0" dirty="0" smtClean="0">
                <a:latin typeface="+mn-lt"/>
                <a:ea typeface="+mn-ea"/>
              </a:rPr>
              <a:t>The top right quadrant is where the highest ED non-emergent visits are highest and JPS Urgent Care Drive time is the longest.</a:t>
            </a:r>
          </a:p>
          <a:p>
            <a:pPr marL="342900" lvl="0" indent="-342900" eaLnBrk="0" hangingPunct="0">
              <a:spcBef>
                <a:spcPct val="20000"/>
              </a:spcBef>
              <a:buFontTx/>
              <a:buChar char="•"/>
              <a:defRPr/>
            </a:pPr>
            <a:r>
              <a:rPr lang="en-US" sz="1600" kern="0" dirty="0" smtClean="0"/>
              <a:t>The size of the bubble is demand (absolute study population and health needs).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600" kern="0" dirty="0" smtClean="0">
                <a:latin typeface="+mn-lt"/>
                <a:ea typeface="+mn-ea"/>
              </a:rPr>
              <a:t>Based on this, JPS could consider prioritization of urgent care clinics in:</a:t>
            </a:r>
          </a:p>
          <a:p>
            <a:pPr marL="800100" lvl="1" indent="-342900" eaLnBrk="0" hangingPunct="0">
              <a:spcBef>
                <a:spcPct val="20000"/>
              </a:spcBef>
              <a:buFontTx/>
              <a:buChar char="•"/>
            </a:pPr>
            <a:r>
              <a:rPr lang="en-US" sz="1400" kern="0" dirty="0" smtClean="0"/>
              <a:t>Central</a:t>
            </a:r>
          </a:p>
          <a:p>
            <a:pPr marL="800100" lvl="1" indent="-342900" eaLnBrk="0" hangingPunct="0">
              <a:spcBef>
                <a:spcPct val="20000"/>
              </a:spcBef>
              <a:buFontTx/>
              <a:buChar char="•"/>
            </a:pPr>
            <a:r>
              <a:rPr lang="en-US" sz="1400" kern="0" dirty="0" smtClean="0"/>
              <a:t>North Arlington</a:t>
            </a:r>
          </a:p>
          <a:p>
            <a:pPr marL="800100" lvl="1" indent="-342900" eaLnBrk="0" hangingPunct="0">
              <a:spcBef>
                <a:spcPct val="20000"/>
              </a:spcBef>
              <a:buFontTx/>
              <a:buChar char="•"/>
            </a:pPr>
            <a:r>
              <a:rPr kumimoji="0" lang="en-US" sz="1400" b="0" i="0" u="none" strike="noStrike" kern="0" cap="none" spc="0" normalizeH="0" baseline="0" noProof="0" dirty="0" smtClean="0">
                <a:ln>
                  <a:noFill/>
                </a:ln>
                <a:solidFill>
                  <a:schemeClr val="tx1"/>
                </a:solidFill>
                <a:effectLst/>
                <a:uLnTx/>
                <a:uFillTx/>
                <a:latin typeface="+mn-lt"/>
                <a:ea typeface="+mn-ea"/>
                <a:cs typeface="ＭＳ Ｐゴシック"/>
              </a:rPr>
              <a:t>South Central</a:t>
            </a:r>
          </a:p>
          <a:p>
            <a:pPr marL="800100" lvl="1" indent="-342900" eaLnBrk="0" hangingPunct="0">
              <a:spcBef>
                <a:spcPct val="20000"/>
              </a:spcBef>
              <a:buFontTx/>
              <a:buChar char="•"/>
            </a:pPr>
            <a:r>
              <a:rPr kumimoji="0" lang="en-US" sz="1400" b="0" i="0" u="none" strike="noStrike" kern="0" cap="none" spc="0" normalizeH="0" baseline="0" noProof="0" dirty="0" smtClean="0">
                <a:ln>
                  <a:noFill/>
                </a:ln>
                <a:solidFill>
                  <a:schemeClr val="tx1"/>
                </a:solidFill>
                <a:effectLst/>
                <a:uLnTx/>
                <a:uFillTx/>
                <a:latin typeface="+mn-lt"/>
                <a:ea typeface="+mn-ea"/>
                <a:cs typeface="ＭＳ Ｐゴシック"/>
              </a:rPr>
              <a:t>North West</a:t>
            </a:r>
          </a:p>
          <a:p>
            <a:pPr marL="800100" lvl="1" indent="-342900" eaLnBrk="0" hangingPunct="0">
              <a:spcBef>
                <a:spcPct val="20000"/>
              </a:spcBef>
              <a:buFontTx/>
              <a:buChar char="•"/>
            </a:pPr>
            <a:r>
              <a:rPr kumimoji="0" lang="en-US" sz="1400" b="0" i="0" u="none" strike="noStrike" kern="0" cap="none" spc="0" normalizeH="0" baseline="0" noProof="0" dirty="0" smtClean="0">
                <a:ln>
                  <a:noFill/>
                </a:ln>
                <a:solidFill>
                  <a:schemeClr val="tx1"/>
                </a:solidFill>
                <a:effectLst/>
                <a:uLnTx/>
                <a:uFillTx/>
                <a:latin typeface="+mn-lt"/>
                <a:ea typeface="+mn-ea"/>
                <a:cs typeface="ＭＳ Ｐゴシック"/>
              </a:rPr>
              <a:t>Grapevine/CV</a:t>
            </a:r>
          </a:p>
          <a:p>
            <a:pPr marL="800100" lvl="1" indent="-342900" eaLnBrk="0" hangingPunct="0">
              <a:spcBef>
                <a:spcPct val="20000"/>
              </a:spcBef>
              <a:buFontTx/>
              <a:buChar char="•"/>
            </a:pPr>
            <a:r>
              <a:rPr lang="en-US" sz="1400" kern="0" dirty="0" smtClean="0">
                <a:latin typeface="+mn-lt"/>
                <a:ea typeface="+mn-ea"/>
              </a:rPr>
              <a:t>South Arlington</a:t>
            </a:r>
          </a:p>
        </p:txBody>
      </p:sp>
      <p:pic>
        <p:nvPicPr>
          <p:cNvPr id="3074" name="Picture 2"/>
          <p:cNvPicPr>
            <a:picLocks noChangeAspect="1" noChangeArrowheads="1"/>
          </p:cNvPicPr>
          <p:nvPr/>
        </p:nvPicPr>
        <p:blipFill>
          <a:blip r:embed="rId3" cstate="print"/>
          <a:srcRect/>
          <a:stretch>
            <a:fillRect/>
          </a:stretch>
        </p:blipFill>
        <p:spPr bwMode="auto">
          <a:xfrm>
            <a:off x="135702" y="1516370"/>
            <a:ext cx="6435281" cy="46731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888" y="2568575"/>
            <a:ext cx="7772400" cy="1362075"/>
          </a:xfrm>
        </p:spPr>
        <p:txBody>
          <a:bodyPr/>
          <a:lstStyle/>
          <a:p>
            <a:pPr algn="ctr" eaLnBrk="1" hangingPunct="1">
              <a:defRPr/>
            </a:pPr>
            <a:r>
              <a:rPr lang="en-US" sz="3200" dirty="0" smtClean="0">
                <a:cs typeface="+mj-cs"/>
              </a:rPr>
              <a:t>DEMOGRAPHIC ASSESSMENT</a:t>
            </a:r>
            <a:br>
              <a:rPr lang="en-US" sz="3200" dirty="0" smtClean="0">
                <a:cs typeface="+mj-cs"/>
              </a:rPr>
            </a:br>
            <a:r>
              <a:rPr lang="en-US" sz="3200" dirty="0" smtClean="0">
                <a:cs typeface="+mj-cs"/>
              </a:rPr>
              <a:t>and</a:t>
            </a:r>
            <a:br>
              <a:rPr lang="en-US" sz="3200" dirty="0" smtClean="0">
                <a:cs typeface="+mj-cs"/>
              </a:rPr>
            </a:br>
            <a:r>
              <a:rPr lang="en-US" sz="3200" dirty="0" smtClean="0">
                <a:cs typeface="+mj-cs"/>
              </a:rPr>
              <a:t>Defining the Study Population </a:t>
            </a:r>
            <a:endParaRPr lang="en-US" sz="3200" dirty="0">
              <a:cs typeface="+mj-cs"/>
            </a:endParaRPr>
          </a:p>
        </p:txBody>
      </p:sp>
      <p:sp>
        <p:nvSpPr>
          <p:cNvPr id="6147" name="Slide Number Placeholder 3"/>
          <p:cNvSpPr>
            <a:spLocks noGrp="1"/>
          </p:cNvSpPr>
          <p:nvPr>
            <p:ph type="sldNum" sz="quarter" idx="10"/>
          </p:nvPr>
        </p:nvSpPr>
        <p:spPr>
          <a:noFill/>
        </p:spPr>
        <p:txBody>
          <a:bodyPr/>
          <a:lstStyle/>
          <a:p>
            <a:fld id="{DC320F0B-6DBB-4CB7-9434-9396E2D39842}" type="slidenum">
              <a:rPr lang="en-US" smtClean="0">
                <a:latin typeface="Arial" pitchFamily="34" charset="0"/>
                <a:ea typeface="ＭＳ Ｐゴシック"/>
                <a:cs typeface="ＭＳ Ｐゴシック"/>
              </a:rPr>
              <a:pPr/>
              <a:t>2</a:t>
            </a:fld>
            <a:endParaRPr lang="en-US" dirty="0" smtClean="0">
              <a:solidFill>
                <a:schemeClr val="bg1"/>
              </a:solidFill>
              <a:latin typeface="Arial"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Urgent Care Prioritization, Variable 4</a:t>
            </a:r>
            <a:br>
              <a:rPr lang="en-US" dirty="0" smtClean="0"/>
            </a:br>
            <a:r>
              <a:rPr lang="en-US" sz="2000" dirty="0" smtClean="0"/>
              <a:t>Data Table</a:t>
            </a:r>
            <a:endParaRPr lang="en-US"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29</a:t>
            </a:fld>
            <a:endParaRPr lang="en-US" dirty="0">
              <a:solidFill>
                <a:schemeClr val="bg1"/>
              </a:solidFill>
            </a:endParaRPr>
          </a:p>
        </p:txBody>
      </p:sp>
      <p:pic>
        <p:nvPicPr>
          <p:cNvPr id="3" name="Picture 2"/>
          <p:cNvPicPr>
            <a:picLocks noChangeAspect="1" noChangeArrowheads="1"/>
          </p:cNvPicPr>
          <p:nvPr/>
        </p:nvPicPr>
        <p:blipFill>
          <a:blip r:embed="rId3" cstate="print"/>
          <a:srcRect/>
          <a:stretch>
            <a:fillRect/>
          </a:stretch>
        </p:blipFill>
        <p:spPr bwMode="auto">
          <a:xfrm>
            <a:off x="1933575" y="2247193"/>
            <a:ext cx="5276850"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Urgent Care Prioritization, Variable 5</a:t>
            </a:r>
            <a:endParaRPr lang="en-US"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30</a:t>
            </a:fld>
            <a:endParaRPr lang="en-US" dirty="0">
              <a:solidFill>
                <a:schemeClr val="bg1"/>
              </a:solidFill>
            </a:endParaRPr>
          </a:p>
        </p:txBody>
      </p:sp>
      <p:sp>
        <p:nvSpPr>
          <p:cNvPr id="6" name="Content Placeholder 2"/>
          <p:cNvSpPr txBox="1">
            <a:spLocks/>
          </p:cNvSpPr>
          <p:nvPr/>
        </p:nvSpPr>
        <p:spPr bwMode="auto">
          <a:xfrm>
            <a:off x="6355645" y="1498600"/>
            <a:ext cx="2788356" cy="46466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FontTx/>
              <a:buChar char="•"/>
              <a:defRPr/>
            </a:pPr>
            <a:r>
              <a:rPr lang="en-US" sz="1600" kern="0" dirty="0" smtClean="0"/>
              <a:t>The top right quadrant is where clinic overutilization is highest and JPS Urgent Care Drive time is the longest.</a:t>
            </a:r>
          </a:p>
          <a:p>
            <a:pPr marL="342900" lvl="0" indent="-342900" eaLnBrk="0" hangingPunct="0">
              <a:spcBef>
                <a:spcPct val="20000"/>
              </a:spcBef>
              <a:buFontTx/>
              <a:buChar char="•"/>
              <a:defRPr/>
            </a:pPr>
            <a:r>
              <a:rPr lang="en-US" sz="1600" kern="0" dirty="0" smtClean="0"/>
              <a:t>The size of the bubble is demand (absolute study population and health needs).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600" kern="0" dirty="0" smtClean="0">
                <a:latin typeface="+mn-lt"/>
                <a:ea typeface="+mn-ea"/>
              </a:rPr>
              <a:t>Based on this, JPS could consider prioritization of urgent care clinics in:</a:t>
            </a:r>
          </a:p>
          <a:p>
            <a:pPr marL="800100" lvl="1" indent="-342900" eaLnBrk="0" hangingPunct="0">
              <a:spcBef>
                <a:spcPct val="20000"/>
              </a:spcBef>
              <a:buFontTx/>
              <a:buChar char="•"/>
            </a:pPr>
            <a:r>
              <a:rPr lang="en-US" sz="1400" kern="0" dirty="0" smtClean="0"/>
              <a:t>North West</a:t>
            </a:r>
          </a:p>
          <a:p>
            <a:pPr marL="800100" lvl="1" indent="-342900" eaLnBrk="0" hangingPunct="0">
              <a:spcBef>
                <a:spcPct val="20000"/>
              </a:spcBef>
              <a:buFontTx/>
              <a:buChar char="•"/>
            </a:pPr>
            <a:r>
              <a:rPr kumimoji="0" lang="en-US" sz="1400" b="0" i="0" u="none" strike="noStrike" kern="0" cap="none" spc="0" normalizeH="0" baseline="0" noProof="0" dirty="0" smtClean="0">
                <a:ln>
                  <a:noFill/>
                </a:ln>
                <a:solidFill>
                  <a:schemeClr val="tx1"/>
                </a:solidFill>
                <a:effectLst/>
                <a:uLnTx/>
                <a:uFillTx/>
                <a:latin typeface="+mn-lt"/>
                <a:ea typeface="+mn-ea"/>
                <a:cs typeface="ＭＳ Ｐゴシック"/>
              </a:rPr>
              <a:t>South East</a:t>
            </a:r>
          </a:p>
          <a:p>
            <a:pPr marL="800100" lvl="1" indent="-342900" eaLnBrk="0" hangingPunct="0">
              <a:spcBef>
                <a:spcPct val="20000"/>
              </a:spcBef>
              <a:buFontTx/>
              <a:buChar char="•"/>
            </a:pPr>
            <a:r>
              <a:rPr lang="en-US" sz="1400" kern="0" dirty="0" smtClean="0"/>
              <a:t>Central</a:t>
            </a:r>
          </a:p>
          <a:p>
            <a:pPr marL="800100" lvl="1" indent="-342900" eaLnBrk="0" hangingPunct="0">
              <a:spcBef>
                <a:spcPct val="20000"/>
              </a:spcBef>
              <a:buFontTx/>
              <a:buChar char="•"/>
            </a:pPr>
            <a:r>
              <a:rPr lang="en-US" sz="1400" kern="0" dirty="0" smtClean="0"/>
              <a:t>North Arlington</a:t>
            </a:r>
          </a:p>
          <a:p>
            <a:pPr marL="800100" lvl="1" indent="-342900" eaLnBrk="0" hangingPunct="0">
              <a:spcBef>
                <a:spcPct val="20000"/>
              </a:spcBef>
              <a:buFontTx/>
              <a:buChar char="•"/>
            </a:pPr>
            <a:r>
              <a:rPr kumimoji="0" lang="en-US" sz="1400" b="0" i="0" u="none" strike="noStrike" kern="0" cap="none" spc="0" normalizeH="0" baseline="0" noProof="0" dirty="0" smtClean="0">
                <a:ln>
                  <a:noFill/>
                </a:ln>
                <a:solidFill>
                  <a:schemeClr val="tx1"/>
                </a:solidFill>
                <a:effectLst/>
                <a:uLnTx/>
                <a:uFillTx/>
                <a:latin typeface="+mn-lt"/>
                <a:ea typeface="+mn-ea"/>
                <a:cs typeface="ＭＳ Ｐゴシック"/>
              </a:rPr>
              <a:t>HEB</a:t>
            </a:r>
          </a:p>
          <a:p>
            <a:pPr marL="800100" lvl="1" indent="-342900" eaLnBrk="0" hangingPunct="0">
              <a:spcBef>
                <a:spcPct val="20000"/>
              </a:spcBef>
              <a:buFontTx/>
              <a:buChar char="•"/>
            </a:pPr>
            <a:r>
              <a:rPr lang="en-US" sz="1400" kern="0" dirty="0" smtClean="0">
                <a:latin typeface="+mn-lt"/>
                <a:ea typeface="+mn-ea"/>
              </a:rPr>
              <a:t>South Arlington</a:t>
            </a:r>
            <a:endParaRPr kumimoji="0" lang="en-US" sz="1400" b="0" i="0" u="none" strike="noStrike" kern="0" cap="none" spc="0" normalizeH="0" baseline="0" noProof="0" dirty="0">
              <a:ln>
                <a:noFill/>
              </a:ln>
              <a:solidFill>
                <a:schemeClr val="tx1"/>
              </a:solidFill>
              <a:effectLst/>
              <a:uLnTx/>
              <a:uFillTx/>
              <a:latin typeface="+mn-lt"/>
              <a:ea typeface="+mn-ea"/>
              <a:cs typeface="ＭＳ Ｐゴシック"/>
            </a:endParaRPr>
          </a:p>
        </p:txBody>
      </p:sp>
      <p:pic>
        <p:nvPicPr>
          <p:cNvPr id="5123" name="Picture 3"/>
          <p:cNvPicPr>
            <a:picLocks noChangeAspect="1" noChangeArrowheads="1"/>
          </p:cNvPicPr>
          <p:nvPr/>
        </p:nvPicPr>
        <p:blipFill>
          <a:blip r:embed="rId3" cstate="print"/>
          <a:srcRect/>
          <a:stretch>
            <a:fillRect/>
          </a:stretch>
        </p:blipFill>
        <p:spPr bwMode="auto">
          <a:xfrm>
            <a:off x="146720" y="1505352"/>
            <a:ext cx="6435281" cy="46731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Urgent Care Prioritization, Variable 5</a:t>
            </a:r>
            <a:br>
              <a:rPr lang="en-US" dirty="0" smtClean="0"/>
            </a:br>
            <a:r>
              <a:rPr lang="en-US" sz="2000" dirty="0" smtClean="0"/>
              <a:t>Data Table</a:t>
            </a:r>
            <a:endParaRPr lang="en-US"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31</a:t>
            </a:fld>
            <a:endParaRPr lang="en-US" dirty="0">
              <a:solidFill>
                <a:schemeClr val="bg1"/>
              </a:solidFill>
            </a:endParaRPr>
          </a:p>
        </p:txBody>
      </p:sp>
      <p:pic>
        <p:nvPicPr>
          <p:cNvPr id="6146" name="Picture 2"/>
          <p:cNvPicPr>
            <a:picLocks noChangeAspect="1" noChangeArrowheads="1"/>
          </p:cNvPicPr>
          <p:nvPr/>
        </p:nvPicPr>
        <p:blipFill>
          <a:blip r:embed="rId3" cstate="print"/>
          <a:srcRect/>
          <a:stretch>
            <a:fillRect/>
          </a:stretch>
        </p:blipFill>
        <p:spPr bwMode="auto">
          <a:xfrm>
            <a:off x="1955608" y="2203125"/>
            <a:ext cx="5276850"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Care Clinic Expansion</a:t>
            </a:r>
            <a:endParaRPr lang="en-US" dirty="0"/>
          </a:p>
        </p:txBody>
      </p:sp>
      <p:sp>
        <p:nvSpPr>
          <p:cNvPr id="3" name="Content Placeholder 2"/>
          <p:cNvSpPr>
            <a:spLocks noGrp="1"/>
          </p:cNvSpPr>
          <p:nvPr>
            <p:ph idx="1"/>
          </p:nvPr>
        </p:nvSpPr>
        <p:spPr/>
        <p:txBody>
          <a:bodyPr/>
          <a:lstStyle/>
          <a:p>
            <a:r>
              <a:rPr lang="en-US" dirty="0" smtClean="0"/>
              <a:t>JPS should add primary care clinics in Tarrant County in strategic locations to increase access to PCP’s and to decrease the burden on currently highly productive clinic locations.</a:t>
            </a:r>
          </a:p>
          <a:p>
            <a:r>
              <a:rPr lang="en-US" dirty="0" smtClean="0"/>
              <a:t>The following factors should be considered in PCP clinic location determinations:</a:t>
            </a:r>
          </a:p>
          <a:p>
            <a:pPr lvl="1"/>
            <a:r>
              <a:rPr lang="en-US" dirty="0" smtClean="0"/>
              <a:t>Absolute volume of study population</a:t>
            </a:r>
          </a:p>
          <a:p>
            <a:pPr lvl="1"/>
            <a:r>
              <a:rPr lang="en-US" dirty="0" smtClean="0"/>
              <a:t>Magnitude of JPS PCP clinic overutilization from study population in a service area</a:t>
            </a:r>
          </a:p>
          <a:p>
            <a:pPr lvl="1"/>
            <a:r>
              <a:rPr lang="en-US" dirty="0" smtClean="0"/>
              <a:t>Magnitude of supply of PCP’s for the study population in a service area</a:t>
            </a:r>
            <a:endParaRPr lang="en-US"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32</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Care Clinic Prioritization</a:t>
            </a:r>
            <a:endParaRPr lang="en-US"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33</a:t>
            </a:fld>
            <a:endParaRPr lang="en-US" dirty="0">
              <a:solidFill>
                <a:schemeClr val="bg1"/>
              </a:solidFill>
            </a:endParaRPr>
          </a:p>
        </p:txBody>
      </p:sp>
      <p:sp>
        <p:nvSpPr>
          <p:cNvPr id="6" name="Content Placeholder 2"/>
          <p:cNvSpPr txBox="1">
            <a:spLocks/>
          </p:cNvSpPr>
          <p:nvPr/>
        </p:nvSpPr>
        <p:spPr bwMode="auto">
          <a:xfrm>
            <a:off x="6457245" y="1498600"/>
            <a:ext cx="2686756" cy="46466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400" kern="0" noProof="0" dirty="0" smtClean="0">
                <a:latin typeface="+mn-lt"/>
                <a:ea typeface="+mn-ea"/>
              </a:rPr>
              <a:t>The top right quadrant is where the highest JPS PCP clinic overutilization and highest PCP need are.</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400" b="0" i="0" u="none" strike="noStrike" kern="0" cap="none" spc="0" normalizeH="0" baseline="0" dirty="0" smtClean="0">
                <a:ln>
                  <a:noFill/>
                </a:ln>
                <a:solidFill>
                  <a:schemeClr val="tx1"/>
                </a:solidFill>
                <a:effectLst/>
                <a:uLnTx/>
                <a:uFillTx/>
                <a:latin typeface="+mn-lt"/>
                <a:ea typeface="+mn-ea"/>
                <a:cs typeface="ＭＳ Ｐゴシック"/>
              </a:rPr>
              <a:t>The</a:t>
            </a:r>
            <a:r>
              <a:rPr kumimoji="0" lang="en-US" sz="1400" b="0" i="0" u="none" strike="noStrike" kern="0" cap="none" spc="0" normalizeH="0" dirty="0" smtClean="0">
                <a:ln>
                  <a:noFill/>
                </a:ln>
                <a:solidFill>
                  <a:schemeClr val="tx1"/>
                </a:solidFill>
                <a:effectLst/>
                <a:uLnTx/>
                <a:uFillTx/>
                <a:latin typeface="+mn-lt"/>
                <a:ea typeface="+mn-ea"/>
                <a:cs typeface="ＭＳ Ｐゴシック"/>
              </a:rPr>
              <a:t> size of the bubble is study population.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400" kern="0" dirty="0" smtClean="0">
                <a:latin typeface="+mn-lt"/>
                <a:ea typeface="+mn-ea"/>
              </a:rPr>
              <a:t>Based on this, JPS could consider prioritization of primary care clinics in:</a:t>
            </a:r>
          </a:p>
          <a:p>
            <a:pPr marL="800100" lvl="1" indent="-342900" eaLnBrk="0" hangingPunct="0">
              <a:spcBef>
                <a:spcPct val="20000"/>
              </a:spcBef>
              <a:buFontTx/>
              <a:buChar char="•"/>
            </a:pPr>
            <a:r>
              <a:rPr lang="en-US" sz="1200" kern="0" dirty="0" smtClean="0">
                <a:latin typeface="+mn-lt"/>
                <a:ea typeface="+mn-ea"/>
              </a:rPr>
              <a:t>Central</a:t>
            </a:r>
          </a:p>
          <a:p>
            <a:pPr marL="800100" lvl="1" indent="-342900" eaLnBrk="0" hangingPunct="0">
              <a:spcBef>
                <a:spcPct val="20000"/>
              </a:spcBef>
              <a:buFontTx/>
              <a:buChar char="•"/>
            </a:pPr>
            <a:r>
              <a:rPr kumimoji="0" lang="en-US" sz="1200" b="0" i="0" u="none" strike="noStrike" kern="0" cap="none" spc="0" normalizeH="0" baseline="0" noProof="0" dirty="0" smtClean="0">
                <a:ln>
                  <a:noFill/>
                </a:ln>
                <a:solidFill>
                  <a:schemeClr val="tx1"/>
                </a:solidFill>
                <a:effectLst/>
                <a:uLnTx/>
                <a:uFillTx/>
                <a:latin typeface="+mn-lt"/>
                <a:ea typeface="+mn-ea"/>
                <a:cs typeface="ＭＳ Ｐゴシック"/>
              </a:rPr>
              <a:t>HEB</a:t>
            </a:r>
          </a:p>
          <a:p>
            <a:pPr marL="800100" lvl="1" indent="-342900" eaLnBrk="0" hangingPunct="0">
              <a:spcBef>
                <a:spcPct val="20000"/>
              </a:spcBef>
              <a:buFontTx/>
              <a:buChar char="•"/>
            </a:pPr>
            <a:r>
              <a:rPr lang="en-US" sz="1200" kern="0" dirty="0" smtClean="0"/>
              <a:t>North Arlington</a:t>
            </a:r>
          </a:p>
          <a:p>
            <a:pPr marL="800100" lvl="1" indent="-342900" eaLnBrk="0" hangingPunct="0">
              <a:spcBef>
                <a:spcPct val="20000"/>
              </a:spcBef>
              <a:buFontTx/>
              <a:buChar char="•"/>
            </a:pPr>
            <a:r>
              <a:rPr lang="en-US" sz="1200" kern="0" dirty="0" smtClean="0">
                <a:latin typeface="+mn-lt"/>
                <a:ea typeface="+mn-ea"/>
              </a:rPr>
              <a:t>South East</a:t>
            </a:r>
          </a:p>
          <a:p>
            <a:pPr marL="800100" lvl="1" indent="-342900" eaLnBrk="0" hangingPunct="0">
              <a:spcBef>
                <a:spcPct val="20000"/>
              </a:spcBef>
              <a:buFontTx/>
              <a:buChar char="•"/>
            </a:pPr>
            <a:r>
              <a:rPr lang="en-US" sz="1200" kern="0" dirty="0" smtClean="0">
                <a:latin typeface="+mn-lt"/>
                <a:ea typeface="+mn-ea"/>
              </a:rPr>
              <a:t>North West</a:t>
            </a:r>
          </a:p>
          <a:p>
            <a:pPr marL="800100" lvl="1" indent="-342900" eaLnBrk="0" hangingPunct="0">
              <a:spcBef>
                <a:spcPct val="20000"/>
              </a:spcBef>
              <a:buFontTx/>
              <a:buChar char="•"/>
            </a:pPr>
            <a:r>
              <a:rPr lang="en-US" sz="1200" kern="0" dirty="0" smtClean="0">
                <a:latin typeface="+mn-lt"/>
                <a:ea typeface="+mn-ea"/>
              </a:rPr>
              <a:t>South Arlington</a:t>
            </a:r>
          </a:p>
          <a:p>
            <a:pPr marL="342900" indent="-342900" eaLnBrk="0" hangingPunct="0">
              <a:spcBef>
                <a:spcPct val="20000"/>
              </a:spcBef>
              <a:buFontTx/>
              <a:buChar char="•"/>
            </a:pPr>
            <a:r>
              <a:rPr kumimoji="0" lang="en-US" sz="1400" b="0" i="0" u="none" strike="noStrike" kern="0" cap="none" spc="0" normalizeH="0" baseline="0" noProof="0" dirty="0" smtClean="0">
                <a:ln>
                  <a:noFill/>
                </a:ln>
                <a:solidFill>
                  <a:schemeClr val="tx1"/>
                </a:solidFill>
                <a:effectLst/>
                <a:uLnTx/>
                <a:uFillTx/>
                <a:latin typeface="+mn-lt"/>
                <a:ea typeface="+mn-ea"/>
                <a:cs typeface="ＭＳ Ｐゴシック"/>
              </a:rPr>
              <a:t>It is important</a:t>
            </a:r>
            <a:r>
              <a:rPr kumimoji="0" lang="en-US" sz="1400" b="0" i="0" u="none" strike="noStrike" kern="0" cap="none" spc="0" normalizeH="0" noProof="0" dirty="0" smtClean="0">
                <a:ln>
                  <a:noFill/>
                </a:ln>
                <a:solidFill>
                  <a:schemeClr val="tx1"/>
                </a:solidFill>
                <a:effectLst/>
                <a:uLnTx/>
                <a:uFillTx/>
                <a:latin typeface="+mn-lt"/>
                <a:ea typeface="+mn-ea"/>
                <a:cs typeface="ＭＳ Ｐゴシック"/>
              </a:rPr>
              <a:t> to note that there are no Primary Care clinics presently in South Central, Grapevine/CV, and South West.</a:t>
            </a:r>
            <a:endParaRPr kumimoji="0" lang="en-US" sz="1400" b="0" i="0" u="none" strike="noStrike" kern="0" cap="none" spc="0" normalizeH="0" baseline="0" noProof="0" dirty="0">
              <a:ln>
                <a:noFill/>
              </a:ln>
              <a:solidFill>
                <a:schemeClr val="tx1"/>
              </a:solidFill>
              <a:effectLst/>
              <a:uLnTx/>
              <a:uFillTx/>
              <a:latin typeface="+mn-lt"/>
              <a:ea typeface="+mn-ea"/>
              <a:cs typeface="ＭＳ Ｐゴシック"/>
            </a:endParaRPr>
          </a:p>
        </p:txBody>
      </p:sp>
      <p:pic>
        <p:nvPicPr>
          <p:cNvPr id="9218" name="Picture 2"/>
          <p:cNvPicPr>
            <a:picLocks noGrp="1" noChangeAspect="1" noChangeArrowheads="1"/>
          </p:cNvPicPr>
          <p:nvPr>
            <p:ph idx="1"/>
          </p:nvPr>
        </p:nvPicPr>
        <p:blipFill>
          <a:blip r:embed="rId3" cstate="print"/>
          <a:srcRect/>
          <a:stretch>
            <a:fillRect/>
          </a:stretch>
        </p:blipFill>
        <p:spPr bwMode="auto">
          <a:xfrm>
            <a:off x="33867" y="1442155"/>
            <a:ext cx="6389093" cy="46466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Care Clinic Prioritization</a:t>
            </a:r>
            <a:br>
              <a:rPr lang="en-US" dirty="0" smtClean="0"/>
            </a:br>
            <a:r>
              <a:rPr lang="en-US" sz="2000" dirty="0" smtClean="0"/>
              <a:t>Data Table</a:t>
            </a:r>
            <a:endParaRPr lang="en-US"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34</a:t>
            </a:fld>
            <a:endParaRPr lang="en-US" dirty="0">
              <a:solidFill>
                <a:schemeClr val="bg1"/>
              </a:solidFill>
            </a:endParaRPr>
          </a:p>
        </p:txBody>
      </p:sp>
      <p:pic>
        <p:nvPicPr>
          <p:cNvPr id="8194" name="Picture 2"/>
          <p:cNvPicPr>
            <a:picLocks noChangeAspect="1" noChangeArrowheads="1"/>
          </p:cNvPicPr>
          <p:nvPr/>
        </p:nvPicPr>
        <p:blipFill>
          <a:blip r:embed="rId3" cstate="print"/>
          <a:srcRect/>
          <a:stretch>
            <a:fillRect/>
          </a:stretch>
        </p:blipFill>
        <p:spPr bwMode="auto">
          <a:xfrm>
            <a:off x="1575042" y="1986849"/>
            <a:ext cx="5986754" cy="30679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Primary Care Clinic Needs</a:t>
            </a:r>
            <a:endParaRPr lang="en-US" dirty="0"/>
          </a:p>
        </p:txBody>
      </p:sp>
      <p:sp>
        <p:nvSpPr>
          <p:cNvPr id="3" name="Content Placeholder 2"/>
          <p:cNvSpPr>
            <a:spLocks noGrp="1"/>
          </p:cNvSpPr>
          <p:nvPr>
            <p:ph idx="1"/>
          </p:nvPr>
        </p:nvSpPr>
        <p:spPr/>
        <p:txBody>
          <a:bodyPr/>
          <a:lstStyle/>
          <a:p>
            <a:r>
              <a:rPr lang="en-US" sz="1800" dirty="0" smtClean="0"/>
              <a:t>Physician Supply and Demand</a:t>
            </a:r>
          </a:p>
          <a:p>
            <a:pPr lvl="1"/>
            <a:r>
              <a:rPr lang="en-US" sz="1600" dirty="0" smtClean="0"/>
              <a:t>Physician supply and demand for the market suggests that there are an inadequate number of primary care providers for the study population, and for Tarrant County as a whole.</a:t>
            </a:r>
          </a:p>
          <a:p>
            <a:pPr lvl="1"/>
            <a:r>
              <a:rPr lang="en-US" sz="1600" dirty="0" smtClean="0"/>
              <a:t>A recruitment plan for primary care providers (both physician and extender) should be created to meet the needs of any newly created JPS locations (urgent care and primary care clinics) as well as any undersupplied existing locations.</a:t>
            </a:r>
          </a:p>
          <a:p>
            <a:endParaRPr lang="en-US" sz="1800" dirty="0" smtClean="0"/>
          </a:p>
          <a:p>
            <a:r>
              <a:rPr lang="en-US" sz="1800" dirty="0" smtClean="0"/>
              <a:t>Management and Data Tracking</a:t>
            </a:r>
          </a:p>
          <a:p>
            <a:pPr lvl="1"/>
            <a:r>
              <a:rPr lang="en-US" sz="1600" dirty="0" smtClean="0"/>
              <a:t>Clinic management and data tracking should be centralized as much as possible to achieve economies of scale and to ensure uniformity and consistency.</a:t>
            </a:r>
          </a:p>
          <a:p>
            <a:pPr lvl="1"/>
            <a:r>
              <a:rPr lang="en-US" sz="1600" dirty="0" smtClean="0"/>
              <a:t>The development of standardized methodologies for provider FTE tracking, visit tracking, wait times tracking, productivity, and other key performance metrics should be put in place in order to maximize efficiencies and enable ongoing monitoring of community needs.</a:t>
            </a:r>
            <a:endParaRPr lang="en-US" sz="1600"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35</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Ambulatory Surgery</a:t>
            </a:r>
            <a:endParaRPr lang="en-US" dirty="0"/>
          </a:p>
        </p:txBody>
      </p:sp>
      <p:sp>
        <p:nvSpPr>
          <p:cNvPr id="3" name="Content Placeholder 2"/>
          <p:cNvSpPr>
            <a:spLocks noGrp="1"/>
          </p:cNvSpPr>
          <p:nvPr>
            <p:ph idx="1"/>
          </p:nvPr>
        </p:nvSpPr>
        <p:spPr/>
        <p:txBody>
          <a:bodyPr/>
          <a:lstStyle/>
          <a:p>
            <a:r>
              <a:rPr lang="en-US" dirty="0" smtClean="0"/>
              <a:t>Ambulatory surgery is underutilized by the study population, which is likely an access issue.</a:t>
            </a:r>
          </a:p>
          <a:p>
            <a:r>
              <a:rPr lang="en-US" dirty="0" smtClean="0"/>
              <a:t>Ambulatory surgery will help to create a lower cost of care location for provision of outpatient surgical services.</a:t>
            </a:r>
          </a:p>
          <a:p>
            <a:r>
              <a:rPr lang="en-US" dirty="0" smtClean="0"/>
              <a:t>Tracking of referrals for ASC appropriate procedures by clinic and geographic location should begin in order to determine the best location for ASC service expansion.</a:t>
            </a:r>
            <a:endParaRPr lang="en-US"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36</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Study Population Calculation</a:t>
            </a:r>
            <a:endParaRPr lang="en-US" dirty="0"/>
          </a:p>
        </p:txBody>
      </p:sp>
      <p:graphicFrame>
        <p:nvGraphicFramePr>
          <p:cNvPr id="5" name="Content Placeholder 4"/>
          <p:cNvGraphicFramePr>
            <a:graphicFrameLocks noGrp="1"/>
          </p:cNvGraphicFramePr>
          <p:nvPr>
            <p:ph idx="1"/>
          </p:nvPr>
        </p:nvGraphicFramePr>
        <p:xfrm>
          <a:off x="219075" y="1346200"/>
          <a:ext cx="8924925" cy="4646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fld id="{6258C985-8C62-4DCF-BDAE-76EB8045C99B}" type="slidenum">
              <a:rPr lang="en-US" smtClean="0"/>
              <a:pPr/>
              <a:t>3</a:t>
            </a:fld>
            <a:endParaRPr lang="en-US" dirty="0">
              <a:solidFill>
                <a:schemeClr val="bg1"/>
              </a:solidFill>
            </a:endParaRPr>
          </a:p>
        </p:txBody>
      </p:sp>
      <p:sp>
        <p:nvSpPr>
          <p:cNvPr id="7" name="TextBox 6"/>
          <p:cNvSpPr txBox="1"/>
          <p:nvPr/>
        </p:nvSpPr>
        <p:spPr>
          <a:xfrm>
            <a:off x="161926" y="6010275"/>
            <a:ext cx="8982074" cy="369332"/>
          </a:xfrm>
          <a:prstGeom prst="rect">
            <a:avLst/>
          </a:prstGeom>
          <a:noFill/>
        </p:spPr>
        <p:txBody>
          <a:bodyPr wrap="square" rtlCol="0">
            <a:spAutoFit/>
          </a:bodyPr>
          <a:lstStyle/>
          <a:p>
            <a:r>
              <a:rPr lang="en-US" sz="900" dirty="0" smtClean="0"/>
              <a:t>Sources:  Claritas population by age group and zip code via Thomson Market Planner Plus.  HHI was provided by Claritas via Thomson Market Planner Plus.</a:t>
            </a:r>
          </a:p>
          <a:p>
            <a:r>
              <a:rPr lang="en-US" sz="900" dirty="0" smtClean="0"/>
              <a:t>                Small Health Area Insurance Estimates (SAHI) 9/09 Report based on 2006 Census Data for Tarrant County.</a:t>
            </a:r>
            <a:endParaRPr lang="en-US" sz="900" dirty="0"/>
          </a:p>
        </p:txBody>
      </p:sp>
      <p:sp>
        <p:nvSpPr>
          <p:cNvPr id="6" name="TextBox 5"/>
          <p:cNvSpPr txBox="1"/>
          <p:nvPr/>
        </p:nvSpPr>
        <p:spPr>
          <a:xfrm>
            <a:off x="592428" y="4997003"/>
            <a:ext cx="1828800" cy="830997"/>
          </a:xfrm>
          <a:prstGeom prst="rect">
            <a:avLst/>
          </a:prstGeom>
          <a:noFill/>
          <a:ln w="19050">
            <a:solidFill>
              <a:schemeClr val="tx1"/>
            </a:solidFill>
          </a:ln>
        </p:spPr>
        <p:txBody>
          <a:bodyPr wrap="square" rtlCol="0">
            <a:spAutoFit/>
          </a:bodyPr>
          <a:lstStyle/>
          <a:p>
            <a:r>
              <a:rPr lang="en-US" sz="1600" dirty="0" smtClean="0">
                <a:solidFill>
                  <a:srgbClr val="FF0000"/>
                </a:solidFill>
              </a:rPr>
              <a:t>** See next page for breakdown of study population</a:t>
            </a:r>
            <a:endParaRPr lang="en-US" sz="16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the Study Population</a:t>
            </a:r>
            <a:endParaRPr lang="en-US" dirty="0"/>
          </a:p>
        </p:txBody>
      </p:sp>
      <p:sp>
        <p:nvSpPr>
          <p:cNvPr id="3" name="Content Placeholder 2"/>
          <p:cNvSpPr>
            <a:spLocks noGrp="1"/>
          </p:cNvSpPr>
          <p:nvPr>
            <p:ph idx="1"/>
          </p:nvPr>
        </p:nvSpPr>
        <p:spPr/>
        <p:txBody>
          <a:bodyPr/>
          <a:lstStyle/>
          <a:p>
            <a:r>
              <a:rPr lang="en-US" sz="1600" dirty="0" smtClean="0"/>
              <a:t>The population for this study is intended to identify those residents of Tarrant County likely to seek JPS facilities and providers for services.</a:t>
            </a:r>
          </a:p>
          <a:p>
            <a:r>
              <a:rPr lang="en-US" sz="1600" dirty="0" smtClean="0"/>
              <a:t>In order to achieve this, we have included the following individuals:</a:t>
            </a:r>
          </a:p>
          <a:p>
            <a:pPr lvl="1"/>
            <a:r>
              <a:rPr lang="en-US" sz="1400" dirty="0" smtClean="0"/>
              <a:t>All residents aged 65 and under who are below 250% of the Federal Poverty Level and are uninsured.</a:t>
            </a:r>
          </a:p>
          <a:p>
            <a:pPr lvl="1"/>
            <a:r>
              <a:rPr lang="en-US" sz="1400" dirty="0" smtClean="0"/>
              <a:t>This includes individuals who are:</a:t>
            </a:r>
          </a:p>
          <a:p>
            <a:pPr lvl="2"/>
            <a:r>
              <a:rPr lang="en-US" sz="1200" dirty="0" smtClean="0"/>
              <a:t>Under 65, below 250% of FPL, but may qualify for Medicare Disability</a:t>
            </a:r>
          </a:p>
          <a:p>
            <a:pPr lvl="2"/>
            <a:r>
              <a:rPr lang="en-US" sz="1200" dirty="0" smtClean="0"/>
              <a:t>Under 18, below 250% of FPL, and qualify for SCHIP</a:t>
            </a:r>
          </a:p>
          <a:p>
            <a:pPr lvl="2"/>
            <a:r>
              <a:rPr lang="en-US" sz="1200" dirty="0" smtClean="0"/>
              <a:t>Undocumented</a:t>
            </a:r>
          </a:p>
          <a:p>
            <a:pPr lvl="1"/>
            <a:r>
              <a:rPr lang="en-US" sz="1400" dirty="0" smtClean="0"/>
              <a:t>These groups have been included because they represent community medical need and would likely seek services through JPS.  This is not intended as an analysis of the JPS Connection eligible population.</a:t>
            </a:r>
          </a:p>
          <a:p>
            <a:r>
              <a:rPr lang="en-US" sz="1600" dirty="0" smtClean="0"/>
              <a:t>Of the 317,700 individuals that make up the population of this study, the breakdown of are estimated as the following:</a:t>
            </a:r>
          </a:p>
          <a:p>
            <a:pPr lvl="1"/>
            <a:r>
              <a:rPr lang="en-US" sz="1400" dirty="0" smtClean="0"/>
              <a:t>Ineligible – Undocumented – 30,000 (calculated using residual methodology)</a:t>
            </a:r>
          </a:p>
          <a:p>
            <a:pPr lvl="1"/>
            <a:r>
              <a:rPr lang="en-US" sz="1400" dirty="0" smtClean="0"/>
              <a:t>Ineligible – Children Qualifying for SCHIP – 98,668 (31.1% of the population)</a:t>
            </a:r>
          </a:p>
          <a:p>
            <a:pPr lvl="1"/>
            <a:r>
              <a:rPr lang="en-US" sz="1400" dirty="0" smtClean="0"/>
              <a:t>Documented, under age 65, uninsured, below 250% of FPL – 189.032</a:t>
            </a:r>
          </a:p>
          <a:p>
            <a:pPr lvl="1"/>
            <a:endParaRPr lang="en-US" sz="1400"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4</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Status Needs Summary</a:t>
            </a:r>
            <a:endParaRPr lang="en-US" dirty="0"/>
          </a:p>
        </p:txBody>
      </p:sp>
      <p:sp>
        <p:nvSpPr>
          <p:cNvPr id="3" name="Content Placeholder 2"/>
          <p:cNvSpPr>
            <a:spLocks noGrp="1"/>
          </p:cNvSpPr>
          <p:nvPr>
            <p:ph idx="1"/>
          </p:nvPr>
        </p:nvSpPr>
        <p:spPr>
          <a:xfrm>
            <a:off x="314325" y="1498600"/>
            <a:ext cx="8515350" cy="705981"/>
          </a:xfrm>
        </p:spPr>
        <p:txBody>
          <a:bodyPr/>
          <a:lstStyle/>
          <a:p>
            <a:r>
              <a:rPr lang="en-US" sz="2000" dirty="0" smtClean="0"/>
              <a:t>Health status needs of each service </a:t>
            </a:r>
            <a:r>
              <a:rPr lang="en-US" sz="2000" dirty="0" smtClean="0"/>
              <a:t>area have </a:t>
            </a:r>
            <a:r>
              <a:rPr lang="en-US" sz="2000" dirty="0" smtClean="0"/>
              <a:t>been aggregated by these 5 measures relative to how the needs of the county are being met.</a:t>
            </a:r>
            <a:endParaRPr lang="en-US" dirty="0" smtClean="0"/>
          </a:p>
          <a:p>
            <a:r>
              <a:rPr lang="en-US" sz="2000" dirty="0" smtClean="0"/>
              <a:t>The South East, Central, South Central, North West and South Arlington service </a:t>
            </a:r>
            <a:r>
              <a:rPr lang="en-US" sz="2000" dirty="0" smtClean="0"/>
              <a:t>areas </a:t>
            </a:r>
            <a:r>
              <a:rPr lang="en-US" sz="2000" dirty="0" smtClean="0"/>
              <a:t>appear to have the greatest needs from a health status perspective.</a:t>
            </a:r>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5</a:t>
            </a:fld>
            <a:endParaRPr lang="en-US" dirty="0">
              <a:solidFill>
                <a:schemeClr val="bg1"/>
              </a:solidFill>
            </a:endParaRPr>
          </a:p>
        </p:txBody>
      </p:sp>
      <p:pic>
        <p:nvPicPr>
          <p:cNvPr id="6146" name="Picture 2"/>
          <p:cNvPicPr>
            <a:picLocks noChangeAspect="1" noChangeArrowheads="1"/>
          </p:cNvPicPr>
          <p:nvPr/>
        </p:nvPicPr>
        <p:blipFill>
          <a:blip r:embed="rId3" cstate="print"/>
          <a:srcRect/>
          <a:stretch>
            <a:fillRect/>
          </a:stretch>
        </p:blipFill>
        <p:spPr bwMode="auto">
          <a:xfrm>
            <a:off x="365517" y="3519275"/>
            <a:ext cx="8401050" cy="2714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Summary</a:t>
            </a:r>
            <a:endParaRPr lang="en-US" dirty="0"/>
          </a:p>
        </p:txBody>
      </p:sp>
      <p:sp>
        <p:nvSpPr>
          <p:cNvPr id="3" name="Content Placeholder 2"/>
          <p:cNvSpPr>
            <a:spLocks noGrp="1"/>
          </p:cNvSpPr>
          <p:nvPr>
            <p:ph idx="1"/>
          </p:nvPr>
        </p:nvSpPr>
        <p:spPr>
          <a:xfrm>
            <a:off x="314325" y="1285658"/>
            <a:ext cx="8515350" cy="1532699"/>
          </a:xfrm>
        </p:spPr>
        <p:txBody>
          <a:bodyPr/>
          <a:lstStyle/>
          <a:p>
            <a:r>
              <a:rPr lang="en-US" sz="1800" dirty="0" smtClean="0"/>
              <a:t>South East and Central are the only two service areas that are in the top 5 of both the demographic and health status needs summary.</a:t>
            </a:r>
          </a:p>
          <a:p>
            <a:r>
              <a:rPr lang="en-US" sz="1800" dirty="0" smtClean="0"/>
              <a:t>In total, 8 of the 11 service areas appear in the top 5 of each of these categories, indicating that the demand for services across Tarrant County is vast.</a:t>
            </a:r>
            <a:endParaRPr lang="en-US" sz="1800"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6</a:t>
            </a:fld>
            <a:endParaRPr lang="en-US" dirty="0">
              <a:solidFill>
                <a:schemeClr val="bg1"/>
              </a:solidFill>
            </a:endParaRPr>
          </a:p>
        </p:txBody>
      </p:sp>
      <p:pic>
        <p:nvPicPr>
          <p:cNvPr id="87041" name="Picture 1"/>
          <p:cNvPicPr>
            <a:picLocks noChangeAspect="1" noChangeArrowheads="1"/>
          </p:cNvPicPr>
          <p:nvPr/>
        </p:nvPicPr>
        <p:blipFill>
          <a:blip r:embed="rId3" cstate="print"/>
          <a:srcRect/>
          <a:stretch>
            <a:fillRect/>
          </a:stretch>
        </p:blipFill>
        <p:spPr bwMode="auto">
          <a:xfrm>
            <a:off x="1500714" y="2974094"/>
            <a:ext cx="6142155" cy="256875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Conclusions - Demand</a:t>
            </a:r>
            <a:endParaRPr lang="en-US" dirty="0"/>
          </a:p>
        </p:txBody>
      </p:sp>
      <p:sp>
        <p:nvSpPr>
          <p:cNvPr id="3" name="Content Placeholder 2"/>
          <p:cNvSpPr>
            <a:spLocks noGrp="1"/>
          </p:cNvSpPr>
          <p:nvPr>
            <p:ph idx="1"/>
          </p:nvPr>
        </p:nvSpPr>
        <p:spPr/>
        <p:txBody>
          <a:bodyPr/>
          <a:lstStyle/>
          <a:p>
            <a:r>
              <a:rPr lang="en-US" sz="2000" dirty="0" smtClean="0"/>
              <a:t>The study population is 317K in Tarrant County.</a:t>
            </a:r>
          </a:p>
          <a:p>
            <a:pPr lvl="1"/>
            <a:r>
              <a:rPr lang="en-US" sz="1600" dirty="0" smtClean="0"/>
              <a:t>Includes under 65 years of age, below 250% of FPL, including children, undocumented, and Medicare disability.</a:t>
            </a:r>
            <a:endParaRPr lang="en-US" sz="2000" dirty="0" smtClean="0"/>
          </a:p>
          <a:p>
            <a:r>
              <a:rPr lang="en-US" sz="2000" dirty="0" smtClean="0"/>
              <a:t>Demographics indicate that the Central, South East, North Arlington, West, and HEB service areas have the highest demand for services.</a:t>
            </a:r>
          </a:p>
          <a:p>
            <a:r>
              <a:rPr lang="en-US" sz="2000" dirty="0" smtClean="0"/>
              <a:t>Health status indicators suggest that the greatest demand for services are in the South East, Central, South Central, North West, and South Central service areas.</a:t>
            </a:r>
          </a:p>
          <a:p>
            <a:r>
              <a:rPr lang="en-US" sz="2000" dirty="0" smtClean="0"/>
              <a:t>Combining these two demand factors suggests that that greatest needs are in the South East, Central, North Arlington, North West, and South Central service areas.</a:t>
            </a:r>
            <a:endParaRPr lang="en-US" sz="2000" dirty="0"/>
          </a:p>
        </p:txBody>
      </p:sp>
      <p:sp>
        <p:nvSpPr>
          <p:cNvPr id="4" name="Slide Number Placeholder 3"/>
          <p:cNvSpPr>
            <a:spLocks noGrp="1"/>
          </p:cNvSpPr>
          <p:nvPr>
            <p:ph type="sldNum" sz="quarter" idx="10"/>
          </p:nvPr>
        </p:nvSpPr>
        <p:spPr/>
        <p:txBody>
          <a:bodyPr/>
          <a:lstStyle/>
          <a:p>
            <a:pPr>
              <a:defRPr/>
            </a:pPr>
            <a:fld id="{04A8E777-B434-4A8C-9B2B-68A1ED5EA668}" type="slidenum">
              <a:rPr lang="en-US" smtClean="0"/>
              <a:pPr>
                <a:defRPr/>
              </a:pPr>
              <a:t>7</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888" y="2568575"/>
            <a:ext cx="7772400" cy="1362075"/>
          </a:xfrm>
        </p:spPr>
        <p:txBody>
          <a:bodyPr/>
          <a:lstStyle/>
          <a:p>
            <a:pPr algn="ctr" eaLnBrk="1" hangingPunct="1">
              <a:defRPr/>
            </a:pPr>
            <a:r>
              <a:rPr lang="en-US" sz="3200" dirty="0" smtClean="0">
                <a:cs typeface="+mj-cs"/>
              </a:rPr>
              <a:t>TARRANT COUNTY HEALTH CARE SERVICE PROVIDERS </a:t>
            </a:r>
            <a:br>
              <a:rPr lang="en-US" sz="3200" dirty="0" smtClean="0">
                <a:cs typeface="+mj-cs"/>
              </a:rPr>
            </a:br>
            <a:r>
              <a:rPr lang="en-US" sz="3200" dirty="0" smtClean="0">
                <a:cs typeface="+mj-cs"/>
              </a:rPr>
              <a:t>(Supply)</a:t>
            </a:r>
            <a:endParaRPr lang="en-US" sz="3200" dirty="0">
              <a:cs typeface="+mj-cs"/>
            </a:endParaRPr>
          </a:p>
        </p:txBody>
      </p:sp>
      <p:sp>
        <p:nvSpPr>
          <p:cNvPr id="12291" name="Slide Number Placeholder 3"/>
          <p:cNvSpPr>
            <a:spLocks noGrp="1"/>
          </p:cNvSpPr>
          <p:nvPr>
            <p:ph type="sldNum" sz="quarter" idx="10"/>
          </p:nvPr>
        </p:nvSpPr>
        <p:spPr>
          <a:noFill/>
        </p:spPr>
        <p:txBody>
          <a:bodyPr/>
          <a:lstStyle/>
          <a:p>
            <a:fld id="{CA118A47-ABFE-4C7B-9B11-462A54C6C231}" type="slidenum">
              <a:rPr lang="en-US" smtClean="0">
                <a:latin typeface="Arial" pitchFamily="34" charset="0"/>
                <a:ea typeface="ＭＳ Ｐゴシック"/>
                <a:cs typeface="ＭＳ Ｐゴシック"/>
              </a:rPr>
              <a:pPr/>
              <a:t>8</a:t>
            </a:fld>
            <a:endParaRPr lang="en-US" dirty="0" smtClean="0">
              <a:solidFill>
                <a:schemeClr val="bg1"/>
              </a:solidFill>
              <a:latin typeface="Arial"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Presentation 13">
      <a:dk1>
        <a:srgbClr val="000000"/>
      </a:dk1>
      <a:lt1>
        <a:srgbClr val="FFFFFF"/>
      </a:lt1>
      <a:dk2>
        <a:srgbClr val="1C6A50"/>
      </a:dk2>
      <a:lt2>
        <a:srgbClr val="808080"/>
      </a:lt2>
      <a:accent1>
        <a:srgbClr val="46A1A8"/>
      </a:accent1>
      <a:accent2>
        <a:srgbClr val="99CCFF"/>
      </a:accent2>
      <a:accent3>
        <a:srgbClr val="FFFFFF"/>
      </a:accent3>
      <a:accent4>
        <a:srgbClr val="000000"/>
      </a:accent4>
      <a:accent5>
        <a:srgbClr val="B0CDD1"/>
      </a:accent5>
      <a:accent6>
        <a:srgbClr val="8AB9E7"/>
      </a:accent6>
      <a:hlink>
        <a:srgbClr val="FF9933"/>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1C6A50"/>
        </a:dk2>
        <a:lt2>
          <a:srgbClr val="808080"/>
        </a:lt2>
        <a:accent1>
          <a:srgbClr val="46A1A8"/>
        </a:accent1>
        <a:accent2>
          <a:srgbClr val="99CCFF"/>
        </a:accent2>
        <a:accent3>
          <a:srgbClr val="FFFFFF"/>
        </a:accent3>
        <a:accent4>
          <a:srgbClr val="000000"/>
        </a:accent4>
        <a:accent5>
          <a:srgbClr val="B0CDD1"/>
        </a:accent5>
        <a:accent6>
          <a:srgbClr val="8AB9E7"/>
        </a:accent6>
        <a:hlink>
          <a:srgbClr val="FF9933"/>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17561</TotalTime>
  <Words>2760</Words>
  <Application>Microsoft Office PowerPoint</Application>
  <PresentationFormat>On-screen Show (4:3)</PresentationFormat>
  <Paragraphs>285</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Blank</vt:lpstr>
      <vt:lpstr>JPS Community Needs Assessment  </vt:lpstr>
      <vt:lpstr>Table of Contents</vt:lpstr>
      <vt:lpstr>DEMOGRAPHIC ASSESSMENT and Defining the Study Population </vt:lpstr>
      <vt:lpstr>Summary of Study Population Calculation</vt:lpstr>
      <vt:lpstr>Defining the Study Population</vt:lpstr>
      <vt:lpstr>Health Status Needs Summary</vt:lpstr>
      <vt:lpstr>Demand Summary</vt:lpstr>
      <vt:lpstr>Summary and Conclusions - Demand</vt:lpstr>
      <vt:lpstr>TARRANT COUNTY HEALTH CARE SERVICE PROVIDERS  (Supply)</vt:lpstr>
      <vt:lpstr>Access to Services Summary</vt:lpstr>
      <vt:lpstr>Summary and Conclusions - Supply</vt:lpstr>
      <vt:lpstr>Key Medical needs IP, OP ED and Amb. Surg. Utilization</vt:lpstr>
      <vt:lpstr>JPS Market Share</vt:lpstr>
      <vt:lpstr>Clinic Capacity and wait times</vt:lpstr>
      <vt:lpstr>Summary and Conclusions - Utilization</vt:lpstr>
      <vt:lpstr>correlations and conclusions</vt:lpstr>
      <vt:lpstr>Acute Care Needs Assessment</vt:lpstr>
      <vt:lpstr>Outpatient Care Needs Assessment</vt:lpstr>
      <vt:lpstr>Outpatient Needs Assessment</vt:lpstr>
      <vt:lpstr>Recommendations to fill gaps</vt:lpstr>
      <vt:lpstr>Meeting The Needs of Tarrant County</vt:lpstr>
      <vt:lpstr>Urgent Care Clinic Expansion</vt:lpstr>
      <vt:lpstr>Urgent Care Prioritization, Variable 1</vt:lpstr>
      <vt:lpstr>Urgent Care Prioritization, Variable 1 Data Table</vt:lpstr>
      <vt:lpstr>Urgent Care Prioritization, Variable 2</vt:lpstr>
      <vt:lpstr>Urgent Care Prioritization, Variable 2 Data Table</vt:lpstr>
      <vt:lpstr>Urgent Care Prioritization, Variable 3</vt:lpstr>
      <vt:lpstr>Urgent Care Prioritization, Variable 3 Data Table</vt:lpstr>
      <vt:lpstr>Urgent Care Prioritization, Variable 4</vt:lpstr>
      <vt:lpstr>Urgent Care Prioritization, Variable 4 Data Table</vt:lpstr>
      <vt:lpstr>Urgent Care Prioritization, Variable 5</vt:lpstr>
      <vt:lpstr>Urgent Care Prioritization, Variable 5 Data Table</vt:lpstr>
      <vt:lpstr>Primary Care Clinic Expansion</vt:lpstr>
      <vt:lpstr>Primary Care Clinic Prioritization</vt:lpstr>
      <vt:lpstr>Primary Care Clinic Prioritization Data Table</vt:lpstr>
      <vt:lpstr>Additional Primary Care Clinic Needs</vt:lpstr>
      <vt:lpstr>Ambulatory Surgery</vt:lpstr>
    </vt:vector>
  </TitlesOfParts>
  <Company>Premier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Okerholm, Tina</dc:creator>
  <cp:lastModifiedBy>P2</cp:lastModifiedBy>
  <cp:revision>1027</cp:revision>
  <dcterms:created xsi:type="dcterms:W3CDTF">2010-03-17T21:20:48Z</dcterms:created>
  <dcterms:modified xsi:type="dcterms:W3CDTF">2010-06-09T10:17:31Z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